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sldIdLst>
    <p:sldId id="256" r:id="rId2"/>
    <p:sldId id="345" r:id="rId3"/>
    <p:sldId id="262" r:id="rId4"/>
    <p:sldId id="257" r:id="rId5"/>
    <p:sldId id="258" r:id="rId6"/>
    <p:sldId id="259" r:id="rId7"/>
    <p:sldId id="260" r:id="rId8"/>
    <p:sldId id="261" r:id="rId9"/>
    <p:sldId id="263" r:id="rId10"/>
    <p:sldId id="346" r:id="rId11"/>
    <p:sldId id="312" r:id="rId12"/>
    <p:sldId id="313" r:id="rId13"/>
    <p:sldId id="315" r:id="rId14"/>
    <p:sldId id="314" r:id="rId15"/>
    <p:sldId id="264" r:id="rId16"/>
    <p:sldId id="317" r:id="rId17"/>
    <p:sldId id="266" r:id="rId18"/>
    <p:sldId id="267" r:id="rId19"/>
    <p:sldId id="268" r:id="rId20"/>
    <p:sldId id="318" r:id="rId21"/>
    <p:sldId id="319" r:id="rId22"/>
    <p:sldId id="269" r:id="rId23"/>
    <p:sldId id="316" r:id="rId24"/>
    <p:sldId id="270" r:id="rId25"/>
    <p:sldId id="348" r:id="rId26"/>
    <p:sldId id="274" r:id="rId27"/>
    <p:sldId id="271" r:id="rId28"/>
    <p:sldId id="333" r:id="rId29"/>
    <p:sldId id="320" r:id="rId30"/>
    <p:sldId id="276" r:id="rId31"/>
    <p:sldId id="272" r:id="rId32"/>
    <p:sldId id="321" r:id="rId33"/>
    <p:sldId id="322" r:id="rId34"/>
    <p:sldId id="323" r:id="rId35"/>
    <p:sldId id="347" r:id="rId36"/>
    <p:sldId id="324" r:id="rId37"/>
    <p:sldId id="277" r:id="rId38"/>
    <p:sldId id="280" r:id="rId39"/>
    <p:sldId id="325" r:id="rId40"/>
    <p:sldId id="278" r:id="rId41"/>
    <p:sldId id="279" r:id="rId42"/>
    <p:sldId id="326" r:id="rId43"/>
    <p:sldId id="327" r:id="rId44"/>
    <p:sldId id="281" r:id="rId45"/>
    <p:sldId id="282" r:id="rId46"/>
    <p:sldId id="283" r:id="rId47"/>
    <p:sldId id="284" r:id="rId48"/>
    <p:sldId id="285" r:id="rId49"/>
    <p:sldId id="289" r:id="rId50"/>
    <p:sldId id="328" r:id="rId51"/>
    <p:sldId id="288" r:id="rId52"/>
    <p:sldId id="290" r:id="rId53"/>
    <p:sldId id="330" r:id="rId54"/>
    <p:sldId id="286" r:id="rId55"/>
    <p:sldId id="291" r:id="rId56"/>
    <p:sldId id="292" r:id="rId57"/>
    <p:sldId id="293" r:id="rId58"/>
    <p:sldId id="295" r:id="rId59"/>
    <p:sldId id="294" r:id="rId60"/>
    <p:sldId id="296" r:id="rId61"/>
    <p:sldId id="297" r:id="rId62"/>
    <p:sldId id="298" r:id="rId63"/>
    <p:sldId id="299" r:id="rId64"/>
    <p:sldId id="300" r:id="rId65"/>
    <p:sldId id="301" r:id="rId66"/>
    <p:sldId id="302" r:id="rId67"/>
    <p:sldId id="303" r:id="rId68"/>
    <p:sldId id="304" r:id="rId69"/>
    <p:sldId id="305" r:id="rId70"/>
    <p:sldId id="306" r:id="rId71"/>
    <p:sldId id="307" r:id="rId72"/>
    <p:sldId id="308" r:id="rId73"/>
    <p:sldId id="349" r:id="rId74"/>
    <p:sldId id="332" r:id="rId75"/>
    <p:sldId id="309" r:id="rId76"/>
    <p:sldId id="310" r:id="rId77"/>
    <p:sldId id="311" r:id="rId78"/>
    <p:sldId id="334" r:id="rId79"/>
    <p:sldId id="335" r:id="rId80"/>
    <p:sldId id="336" r:id="rId81"/>
    <p:sldId id="337" r:id="rId82"/>
    <p:sldId id="338" r:id="rId83"/>
    <p:sldId id="355" r:id="rId84"/>
    <p:sldId id="339" r:id="rId85"/>
    <p:sldId id="340" r:id="rId86"/>
    <p:sldId id="342" r:id="rId87"/>
    <p:sldId id="343" r:id="rId88"/>
    <p:sldId id="357" r:id="rId89"/>
    <p:sldId id="344" r:id="rId90"/>
    <p:sldId id="358" r:id="rId91"/>
    <p:sldId id="356" r:id="rId92"/>
    <p:sldId id="350" r:id="rId93"/>
    <p:sldId id="351" r:id="rId94"/>
    <p:sldId id="352" r:id="rId95"/>
    <p:sldId id="353" r:id="rId96"/>
    <p:sldId id="359" r:id="rId97"/>
    <p:sldId id="360" r:id="rId98"/>
    <p:sldId id="361" r:id="rId99"/>
    <p:sldId id="354"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E60F9-AEDC-445D-874E-7CE072B60931}"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C5410-BA64-43C5-B9D7-CEA9990143B2}" type="slidenum">
              <a:rPr lang="en-US" smtClean="0"/>
              <a:t>‹#›</a:t>
            </a:fld>
            <a:endParaRPr lang="en-US"/>
          </a:p>
        </p:txBody>
      </p:sp>
    </p:spTree>
    <p:extLst>
      <p:ext uri="{BB962C8B-B14F-4D97-AF65-F5344CB8AC3E}">
        <p14:creationId xmlns:p14="http://schemas.microsoft.com/office/powerpoint/2010/main" val="3279453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Septum_secundum" TargetMode="External"/><Relationship Id="rId3" Type="http://schemas.openxmlformats.org/officeDocument/2006/relationships/hyperlink" Target="https://en.wikipedia.org/wiki/Septum_primum" TargetMode="External"/><Relationship Id="rId7" Type="http://schemas.openxmlformats.org/officeDocument/2006/relationships/hyperlink" Target="https://en.wikipedia.org/wiki/Programmed_cell_death"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n.wikipedia.org/wiki/Ostium_secundum" TargetMode="External"/><Relationship Id="rId5" Type="http://schemas.openxmlformats.org/officeDocument/2006/relationships/hyperlink" Target="https://en.wikipedia.org/wiki/Inferior_vena_cava" TargetMode="External"/><Relationship Id="rId4" Type="http://schemas.openxmlformats.org/officeDocument/2006/relationships/hyperlink" Target="https://en.wikipedia.org/wiki/Ostium_primu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9pPr>
          </a:lstStyle>
          <a:p>
            <a:pPr eaLnBrk="1"/>
            <a:fld id="{042FD996-E84E-4BB9-A2D3-1E4331C1E057}" type="slidenum">
              <a:rPr lang="en-US">
                <a:solidFill>
                  <a:srgbClr val="000000"/>
                </a:solidFill>
                <a:latin typeface="Times New Roman" panose="02020603050405020304" pitchFamily="18" charset="0"/>
                <a:ea typeface="DejaVu Sans" charset="0"/>
                <a:cs typeface="DejaVu Sans" charset="0"/>
              </a:rPr>
              <a:pPr eaLnBrk="1"/>
              <a:t>4</a:t>
            </a:fld>
            <a:endParaRPr lang="en-US">
              <a:solidFill>
                <a:srgbClr val="000000"/>
              </a:solidFill>
              <a:latin typeface="Times New Roman" panose="02020603050405020304" pitchFamily="18" charset="0"/>
              <a:ea typeface="DejaVu Sans" charset="0"/>
              <a:cs typeface="DejaVu Sans" charset="0"/>
            </a:endParaRPr>
          </a:p>
        </p:txBody>
      </p:sp>
      <p:sp>
        <p:nvSpPr>
          <p:cNvPr id="119811"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p:spPr>
      </p:sp>
      <p:sp>
        <p:nvSpPr>
          <p:cNvPr id="119812"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200" dirty="0" smtClean="0">
                <a:latin typeface="Calibri" panose="020F0502020204030204" pitchFamily="34" charset="0"/>
                <a:cs typeface="Calibri" panose="020F0502020204030204" pitchFamily="34" charset="0"/>
              </a:rPr>
              <a:t>and circulation closely resembles of that of human. </a:t>
            </a:r>
          </a:p>
          <a:p>
            <a:r>
              <a:rPr lang="en-US" sz="1200" dirty="0" smtClean="0"/>
              <a:t>as compared with the human of about 280 days.</a:t>
            </a:r>
          </a:p>
          <a:p>
            <a:endParaRPr lang="en-US" dirty="0" smtClean="0">
              <a:latin typeface="Times New Roman" panose="02020603050405020304" pitchFamily="18" charset="0"/>
            </a:endParaRPr>
          </a:p>
        </p:txBody>
      </p:sp>
    </p:spTree>
    <p:extLst>
      <p:ext uri="{BB962C8B-B14F-4D97-AF65-F5344CB8AC3E}">
        <p14:creationId xmlns:p14="http://schemas.microsoft.com/office/powerpoint/2010/main" val="4199845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Blood oxygen saturation in the region of liver</a:t>
            </a:r>
          </a:p>
          <a:p>
            <a:r>
              <a:rPr lang="en-US" dirty="0" smtClean="0"/>
              <a:t>PS-PORTAL</a:t>
            </a:r>
            <a:r>
              <a:rPr lang="en-US" baseline="0" dirty="0" smtClean="0"/>
              <a:t> SINUS</a:t>
            </a:r>
          </a:p>
          <a:p>
            <a:r>
              <a:rPr lang="en-US" baseline="0" dirty="0" smtClean="0"/>
              <a:t>PV-PORTAL VEIN</a:t>
            </a:r>
          </a:p>
          <a:p>
            <a:r>
              <a:rPr lang="en-US" baseline="0" dirty="0" smtClean="0"/>
              <a:t>RHV- RIGHT HEPATIC VEIN</a:t>
            </a:r>
          </a:p>
          <a:p>
            <a:r>
              <a:rPr lang="en-US" baseline="0" dirty="0" smtClean="0"/>
              <a:t>UV-UMBILICAL VEIN</a:t>
            </a:r>
          </a:p>
          <a:p>
            <a:endParaRPr lang="en-US" baseline="0" dirty="0" smtClean="0"/>
          </a:p>
          <a:p>
            <a:r>
              <a:rPr lang="en-US" baseline="0" dirty="0" smtClean="0"/>
              <a:t>Left sided hepatic vein has more saturation compared to right hepatic vein</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21</a:t>
            </a:fld>
            <a:endParaRPr lang="en-US"/>
          </a:p>
        </p:txBody>
      </p:sp>
    </p:spTree>
    <p:extLst>
      <p:ext uri="{BB962C8B-B14F-4D97-AF65-F5344CB8AC3E}">
        <p14:creationId xmlns:p14="http://schemas.microsoft.com/office/powerpoint/2010/main" val="3855059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Initially the atria are separated from one another by the </a:t>
            </a:r>
            <a:r>
              <a:rPr lang="en-US" sz="1200" b="0" i="0" u="none" strike="noStrike" kern="1200" dirty="0" smtClean="0">
                <a:solidFill>
                  <a:schemeClr val="tx1"/>
                </a:solidFill>
                <a:effectLst/>
                <a:latin typeface="+mn-lt"/>
                <a:ea typeface="+mn-ea"/>
                <a:cs typeface="+mn-cs"/>
                <a:hlinkClick r:id="rId3" tooltip="Septum primum"/>
              </a:rPr>
              <a:t>septum </a:t>
            </a:r>
            <a:r>
              <a:rPr lang="en-US" sz="1200" b="0" i="0" u="none" strike="noStrike" kern="1200" dirty="0" err="1" smtClean="0">
                <a:solidFill>
                  <a:schemeClr val="tx1"/>
                </a:solidFill>
                <a:effectLst/>
                <a:latin typeface="+mn-lt"/>
                <a:ea typeface="+mn-ea"/>
                <a:cs typeface="+mn-cs"/>
                <a:hlinkClick r:id="rId3" tooltip="Septum primum"/>
              </a:rPr>
              <a:t>primum</a:t>
            </a:r>
            <a:r>
              <a:rPr lang="en-US" sz="1200" b="0" i="0" kern="1200" dirty="0" smtClean="0">
                <a:solidFill>
                  <a:schemeClr val="tx1"/>
                </a:solidFill>
                <a:effectLst/>
                <a:latin typeface="+mn-lt"/>
                <a:ea typeface="+mn-ea"/>
                <a:cs typeface="+mn-cs"/>
              </a:rPr>
              <a:t> except for a small opening below the septum, the </a:t>
            </a:r>
            <a:r>
              <a:rPr lang="en-US" sz="1200" b="0" i="0" u="none" strike="noStrike" kern="1200" dirty="0" err="1" smtClean="0">
                <a:solidFill>
                  <a:schemeClr val="tx1"/>
                </a:solidFill>
                <a:effectLst/>
                <a:latin typeface="+mn-lt"/>
                <a:ea typeface="+mn-ea"/>
                <a:cs typeface="+mn-cs"/>
                <a:hlinkClick r:id="rId4" tooltip="Ostium primum"/>
              </a:rPr>
              <a:t>ostium</a:t>
            </a:r>
            <a:r>
              <a:rPr lang="en-US" sz="1200" b="0" i="0" u="none" strike="noStrike" kern="1200" dirty="0" smtClean="0">
                <a:solidFill>
                  <a:schemeClr val="tx1"/>
                </a:solidFill>
                <a:effectLst/>
                <a:latin typeface="+mn-lt"/>
                <a:ea typeface="+mn-ea"/>
                <a:cs typeface="+mn-cs"/>
                <a:hlinkClick r:id="rId4" tooltip="Ostium primum"/>
              </a:rPr>
              <a:t> </a:t>
            </a:r>
            <a:r>
              <a:rPr lang="en-US" sz="1200" b="0" i="0" u="none" strike="noStrike" kern="1200" dirty="0" err="1" smtClean="0">
                <a:solidFill>
                  <a:schemeClr val="tx1"/>
                </a:solidFill>
                <a:effectLst/>
                <a:latin typeface="+mn-lt"/>
                <a:ea typeface="+mn-ea"/>
                <a:cs typeface="+mn-cs"/>
                <a:hlinkClick r:id="rId4" tooltip="Ostium primum"/>
              </a:rPr>
              <a:t>primum</a:t>
            </a:r>
            <a:r>
              <a:rPr lang="en-US" sz="1200" b="0" i="0" kern="1200" dirty="0" smtClean="0">
                <a:solidFill>
                  <a:schemeClr val="tx1"/>
                </a:solidFill>
                <a:effectLst/>
                <a:latin typeface="+mn-lt"/>
                <a:ea typeface="+mn-ea"/>
                <a:cs typeface="+mn-cs"/>
              </a:rPr>
              <a:t>. As the septum </a:t>
            </a:r>
            <a:r>
              <a:rPr lang="en-US" sz="1200" b="0" i="0" kern="1200" dirty="0" err="1" smtClean="0">
                <a:solidFill>
                  <a:schemeClr val="tx1"/>
                </a:solidFill>
                <a:effectLst/>
                <a:latin typeface="+mn-lt"/>
                <a:ea typeface="+mn-ea"/>
                <a:cs typeface="+mn-cs"/>
              </a:rPr>
              <a:t>primum</a:t>
            </a:r>
            <a:r>
              <a:rPr lang="en-US" sz="1200" b="0" i="0" kern="1200" dirty="0" smtClean="0">
                <a:solidFill>
                  <a:schemeClr val="tx1"/>
                </a:solidFill>
                <a:effectLst/>
                <a:latin typeface="+mn-lt"/>
                <a:ea typeface="+mn-ea"/>
                <a:cs typeface="+mn-cs"/>
              </a:rPr>
              <a:t> grows, the </a:t>
            </a:r>
            <a:r>
              <a:rPr lang="en-US" sz="1200" b="0" i="0" kern="1200" dirty="0" err="1" smtClean="0">
                <a:solidFill>
                  <a:schemeClr val="tx1"/>
                </a:solidFill>
                <a:effectLst/>
                <a:latin typeface="+mn-lt"/>
                <a:ea typeface="+mn-ea"/>
                <a:cs typeface="+mn-cs"/>
              </a:rPr>
              <a:t>ostium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primum</a:t>
            </a:r>
            <a:r>
              <a:rPr lang="en-US" sz="1200" b="0" i="0" kern="1200" dirty="0" smtClean="0">
                <a:solidFill>
                  <a:schemeClr val="tx1"/>
                </a:solidFill>
                <a:effectLst/>
                <a:latin typeface="+mn-lt"/>
                <a:ea typeface="+mn-ea"/>
                <a:cs typeface="+mn-cs"/>
              </a:rPr>
              <a:t> narrows and eventually closes. Before it does so, </a:t>
            </a:r>
            <a:r>
              <a:rPr lang="en-US" sz="1200" b="0" i="0" kern="1200" dirty="0" err="1" smtClean="0">
                <a:solidFill>
                  <a:schemeClr val="tx1"/>
                </a:solidFill>
                <a:effectLst/>
                <a:latin typeface="+mn-lt"/>
                <a:ea typeface="+mn-ea"/>
                <a:cs typeface="+mn-cs"/>
              </a:rPr>
              <a:t>bloodflow</a:t>
            </a:r>
            <a:r>
              <a:rPr lang="en-US" sz="1200" b="0" i="0" kern="1200" dirty="0" smtClean="0">
                <a:solidFill>
                  <a:schemeClr val="tx1"/>
                </a:solidFill>
                <a:effectLst/>
                <a:latin typeface="+mn-lt"/>
                <a:ea typeface="+mn-ea"/>
                <a:cs typeface="+mn-cs"/>
              </a:rPr>
              <a:t> from the </a:t>
            </a:r>
            <a:r>
              <a:rPr lang="en-US" sz="1200" b="0" i="0" u="none" strike="noStrike" kern="1200" dirty="0" smtClean="0">
                <a:solidFill>
                  <a:schemeClr val="tx1"/>
                </a:solidFill>
                <a:effectLst/>
                <a:latin typeface="+mn-lt"/>
                <a:ea typeface="+mn-ea"/>
                <a:cs typeface="+mn-cs"/>
                <a:hlinkClick r:id="rId5" tooltip="Inferior vena cava"/>
              </a:rPr>
              <a:t>inferior vena cava</a:t>
            </a:r>
            <a:r>
              <a:rPr lang="en-US" sz="1200" b="0" i="0" kern="1200" dirty="0" smtClean="0">
                <a:solidFill>
                  <a:schemeClr val="tx1"/>
                </a:solidFill>
                <a:effectLst/>
                <a:latin typeface="+mn-lt"/>
                <a:ea typeface="+mn-ea"/>
                <a:cs typeface="+mn-cs"/>
              </a:rPr>
              <a:t> wears down a portion of the septum </a:t>
            </a:r>
            <a:r>
              <a:rPr lang="en-US" sz="1200" b="0" i="0" kern="1200" dirty="0" err="1" smtClean="0">
                <a:solidFill>
                  <a:schemeClr val="tx1"/>
                </a:solidFill>
                <a:effectLst/>
                <a:latin typeface="+mn-lt"/>
                <a:ea typeface="+mn-ea"/>
                <a:cs typeface="+mn-cs"/>
              </a:rPr>
              <a:t>primum</a:t>
            </a:r>
            <a:r>
              <a:rPr lang="en-US" sz="1200" b="0" i="0" kern="1200" dirty="0" smtClean="0">
                <a:solidFill>
                  <a:schemeClr val="tx1"/>
                </a:solidFill>
                <a:effectLst/>
                <a:latin typeface="+mn-lt"/>
                <a:ea typeface="+mn-ea"/>
                <a:cs typeface="+mn-cs"/>
              </a:rPr>
              <a:t>, forming the </a:t>
            </a:r>
            <a:r>
              <a:rPr lang="en-US" sz="1200" b="0" i="0" u="none" strike="noStrike" kern="1200" dirty="0" err="1" smtClean="0">
                <a:solidFill>
                  <a:schemeClr val="tx1"/>
                </a:solidFill>
                <a:effectLst/>
                <a:latin typeface="+mn-lt"/>
                <a:ea typeface="+mn-ea"/>
                <a:cs typeface="+mn-cs"/>
                <a:hlinkClick r:id="rId6" tooltip="Ostium secundum"/>
              </a:rPr>
              <a:t>ostium</a:t>
            </a:r>
            <a:r>
              <a:rPr lang="en-US" sz="1200" b="0" i="0" u="none" strike="noStrike" kern="1200" dirty="0" smtClean="0">
                <a:solidFill>
                  <a:schemeClr val="tx1"/>
                </a:solidFill>
                <a:effectLst/>
                <a:latin typeface="+mn-lt"/>
                <a:ea typeface="+mn-ea"/>
                <a:cs typeface="+mn-cs"/>
                <a:hlinkClick r:id="rId6" tooltip="Ostium secundum"/>
              </a:rPr>
              <a:t> </a:t>
            </a:r>
            <a:r>
              <a:rPr lang="en-US" sz="1200" b="0" i="0" u="none" strike="noStrike" kern="1200" dirty="0" err="1" smtClean="0">
                <a:solidFill>
                  <a:schemeClr val="tx1"/>
                </a:solidFill>
                <a:effectLst/>
                <a:latin typeface="+mn-lt"/>
                <a:ea typeface="+mn-ea"/>
                <a:cs typeface="+mn-cs"/>
                <a:hlinkClick r:id="rId6" tooltip="Ostium secundum"/>
              </a:rPr>
              <a:t>secundum</a:t>
            </a:r>
            <a:r>
              <a:rPr lang="en-US" sz="1200" b="0" i="0" kern="1200" dirty="0" smtClean="0">
                <a:solidFill>
                  <a:schemeClr val="tx1"/>
                </a:solidFill>
                <a:effectLst/>
                <a:latin typeface="+mn-lt"/>
                <a:ea typeface="+mn-ea"/>
                <a:cs typeface="+mn-cs"/>
              </a:rPr>
              <a:t>. Some embryologists postulate that the </a:t>
            </a:r>
            <a:r>
              <a:rPr lang="en-US" sz="1200" b="0" i="0" kern="1200" dirty="0" err="1" smtClean="0">
                <a:solidFill>
                  <a:schemeClr val="tx1"/>
                </a:solidFill>
                <a:effectLst/>
                <a:latin typeface="+mn-lt"/>
                <a:ea typeface="+mn-ea"/>
                <a:cs typeface="+mn-cs"/>
              </a:rPr>
              <a:t>ostium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secundum</a:t>
            </a:r>
            <a:r>
              <a:rPr lang="en-US" sz="1200" b="0" i="0" kern="1200" dirty="0" smtClean="0">
                <a:solidFill>
                  <a:schemeClr val="tx1"/>
                </a:solidFill>
                <a:effectLst/>
                <a:latin typeface="+mn-lt"/>
                <a:ea typeface="+mn-ea"/>
                <a:cs typeface="+mn-cs"/>
              </a:rPr>
              <a:t> may be formed through </a:t>
            </a:r>
            <a:r>
              <a:rPr lang="en-US" sz="1200" b="0" i="0" u="none" strike="noStrike" kern="1200" dirty="0" smtClean="0">
                <a:solidFill>
                  <a:schemeClr val="tx1"/>
                </a:solidFill>
                <a:effectLst/>
                <a:latin typeface="+mn-lt"/>
                <a:ea typeface="+mn-ea"/>
                <a:cs typeface="+mn-cs"/>
                <a:hlinkClick r:id="rId7" tooltip="Programmed cell death"/>
              </a:rPr>
              <a:t>programmed cell death</a:t>
            </a:r>
            <a:r>
              <a:rPr lang="en-US" sz="1200" b="0" i="0" kern="1200" dirty="0" smtClean="0">
                <a:solidFill>
                  <a:schemeClr val="tx1"/>
                </a:solidFill>
                <a:effectLst/>
                <a:latin typeface="+mn-lt"/>
                <a:ea typeface="+mn-ea"/>
                <a:cs typeface="+mn-cs"/>
              </a:rPr>
              <a:t>.</a:t>
            </a:r>
            <a:endParaRPr lang="en-US" sz="1200" b="0" i="0" u="none" strike="noStrike" kern="1200" baseline="30000" dirty="0" smtClean="0">
              <a:solidFill>
                <a:schemeClr val="tx1"/>
              </a:solidFill>
              <a:effectLst/>
              <a:latin typeface="+mn-lt"/>
              <a:ea typeface="+mn-ea"/>
              <a:cs typeface="+mn-cs"/>
            </a:endParaRPr>
          </a:p>
          <a:p>
            <a:endParaRPr lang="en-US" sz="1200" b="0" i="0" u="none" strike="noStrike" kern="1200" baseline="300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ostium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secundum</a:t>
            </a:r>
            <a:r>
              <a:rPr lang="en-US" sz="1200" b="0" i="0" kern="1200" dirty="0" smtClean="0">
                <a:solidFill>
                  <a:schemeClr val="tx1"/>
                </a:solidFill>
                <a:effectLst/>
                <a:latin typeface="+mn-lt"/>
                <a:ea typeface="+mn-ea"/>
                <a:cs typeface="+mn-cs"/>
              </a:rPr>
              <a:t> provides communication between the atria after the </a:t>
            </a:r>
            <a:r>
              <a:rPr lang="en-US" sz="1200" b="0" i="0" kern="1200" dirty="0" err="1" smtClean="0">
                <a:solidFill>
                  <a:schemeClr val="tx1"/>
                </a:solidFill>
                <a:effectLst/>
                <a:latin typeface="+mn-lt"/>
                <a:ea typeface="+mn-ea"/>
                <a:cs typeface="+mn-cs"/>
              </a:rPr>
              <a:t>ostium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primum</a:t>
            </a:r>
            <a:r>
              <a:rPr lang="en-US" sz="1200" b="0" i="0" kern="1200" dirty="0" smtClean="0">
                <a:solidFill>
                  <a:schemeClr val="tx1"/>
                </a:solidFill>
                <a:effectLst/>
                <a:latin typeface="+mn-lt"/>
                <a:ea typeface="+mn-ea"/>
                <a:cs typeface="+mn-cs"/>
              </a:rPr>
              <a:t> closes completely. Subsequently, a second wall of tissue, the </a:t>
            </a:r>
            <a:r>
              <a:rPr lang="en-US" sz="1200" b="0" i="0" u="none" strike="noStrike" kern="1200" dirty="0" smtClean="0">
                <a:solidFill>
                  <a:schemeClr val="tx1"/>
                </a:solidFill>
                <a:effectLst/>
                <a:latin typeface="+mn-lt"/>
                <a:ea typeface="+mn-ea"/>
                <a:cs typeface="+mn-cs"/>
                <a:hlinkClick r:id="rId8" tooltip="Septum secundum"/>
              </a:rPr>
              <a:t>septum </a:t>
            </a:r>
            <a:r>
              <a:rPr lang="en-US" sz="1200" b="0" i="0" u="none" strike="noStrike" kern="1200" dirty="0" err="1" smtClean="0">
                <a:solidFill>
                  <a:schemeClr val="tx1"/>
                </a:solidFill>
                <a:effectLst/>
                <a:latin typeface="+mn-lt"/>
                <a:ea typeface="+mn-ea"/>
                <a:cs typeface="+mn-cs"/>
                <a:hlinkClick r:id="rId8" tooltip="Septum secundum"/>
              </a:rPr>
              <a:t>secundum</a:t>
            </a:r>
            <a:r>
              <a:rPr lang="en-US" sz="1200" b="0" i="0" kern="1200" dirty="0" smtClean="0">
                <a:solidFill>
                  <a:schemeClr val="tx1"/>
                </a:solidFill>
                <a:effectLst/>
                <a:latin typeface="+mn-lt"/>
                <a:ea typeface="+mn-ea"/>
                <a:cs typeface="+mn-cs"/>
              </a:rPr>
              <a:t>, grows over the </a:t>
            </a:r>
            <a:r>
              <a:rPr lang="en-US" sz="1200" b="0" i="0" kern="1200" dirty="0" err="1" smtClean="0">
                <a:solidFill>
                  <a:schemeClr val="tx1"/>
                </a:solidFill>
                <a:effectLst/>
                <a:latin typeface="+mn-lt"/>
                <a:ea typeface="+mn-ea"/>
                <a:cs typeface="+mn-cs"/>
              </a:rPr>
              <a:t>ostium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secundum</a:t>
            </a:r>
            <a:r>
              <a:rPr lang="en-US" sz="1200" b="0" i="0" kern="1200" dirty="0" smtClean="0">
                <a:solidFill>
                  <a:schemeClr val="tx1"/>
                </a:solidFill>
                <a:effectLst/>
                <a:latin typeface="+mn-lt"/>
                <a:ea typeface="+mn-ea"/>
                <a:cs typeface="+mn-cs"/>
              </a:rPr>
              <a:t> in the right atrium. Blood then passes from the right to left atrium only by way of a small passageway in the septum </a:t>
            </a:r>
            <a:r>
              <a:rPr lang="en-US" sz="1200" b="0" i="0" kern="1200" dirty="0" err="1" smtClean="0">
                <a:solidFill>
                  <a:schemeClr val="tx1"/>
                </a:solidFill>
                <a:effectLst/>
                <a:latin typeface="+mn-lt"/>
                <a:ea typeface="+mn-ea"/>
                <a:cs typeface="+mn-cs"/>
              </a:rPr>
              <a:t>secundum</a:t>
            </a:r>
            <a:r>
              <a:rPr lang="en-US" sz="1200" b="0" i="0" kern="1200" dirty="0" smtClean="0">
                <a:solidFill>
                  <a:schemeClr val="tx1"/>
                </a:solidFill>
                <a:effectLst/>
                <a:latin typeface="+mn-lt"/>
                <a:ea typeface="+mn-ea"/>
                <a:cs typeface="+mn-cs"/>
              </a:rPr>
              <a:t> and then through the </a:t>
            </a:r>
            <a:r>
              <a:rPr lang="en-US" sz="1200" b="0" i="0" kern="1200" dirty="0" err="1" smtClean="0">
                <a:solidFill>
                  <a:schemeClr val="tx1"/>
                </a:solidFill>
                <a:effectLst/>
                <a:latin typeface="+mn-lt"/>
                <a:ea typeface="+mn-ea"/>
                <a:cs typeface="+mn-cs"/>
              </a:rPr>
              <a:t>ostium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secundum</a:t>
            </a:r>
            <a:r>
              <a:rPr lang="en-US" sz="1200" b="0" i="0" kern="1200" dirty="0" smtClean="0">
                <a:solidFill>
                  <a:schemeClr val="tx1"/>
                </a:solidFill>
                <a:effectLst/>
                <a:latin typeface="+mn-lt"/>
                <a:ea typeface="+mn-ea"/>
                <a:cs typeface="+mn-cs"/>
              </a:rPr>
              <a:t>. This passageway is called the foramen </a:t>
            </a:r>
            <a:r>
              <a:rPr lang="en-US" sz="1200" b="0" i="0" kern="1200" dirty="0" err="1" smtClean="0">
                <a:solidFill>
                  <a:schemeClr val="tx1"/>
                </a:solidFill>
                <a:effectLst/>
                <a:latin typeface="+mn-lt"/>
                <a:ea typeface="+mn-ea"/>
                <a:cs typeface="+mn-cs"/>
              </a:rPr>
              <a:t>ovale</a:t>
            </a:r>
            <a:r>
              <a:rPr lang="en-US" sz="1200" b="0" i="1"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23</a:t>
            </a:fld>
            <a:endParaRPr lang="en-US"/>
          </a:p>
        </p:txBody>
      </p:sp>
    </p:spTree>
    <p:extLst>
      <p:ext uri="{BB962C8B-B14F-4D97-AF65-F5344CB8AC3E}">
        <p14:creationId xmlns:p14="http://schemas.microsoft.com/office/powerpoint/2010/main" val="1201915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r>
              <a:rPr lang="en-US" dirty="0" smtClean="0">
                <a:sym typeface="Wingdings" panose="05000000000000000000" pitchFamily="2" charset="2"/>
              </a:rPr>
              <a:t> </a:t>
            </a:r>
            <a:r>
              <a:rPr lang="en-US" sz="1200" dirty="0" smtClean="0">
                <a:latin typeface="Calibri" panose="020F0502020204030204" pitchFamily="34" charset="0"/>
                <a:cs typeface="Calibri" panose="020F0502020204030204" pitchFamily="34" charset="0"/>
              </a:rPr>
              <a:t>; only a small proportion passes into the right atrium and through the tricuspid valve.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dirty="0" smtClean="0">
                <a:sym typeface="Wingdings" panose="05000000000000000000" pitchFamily="2" charset="2"/>
              </a:rPr>
              <a:t> </a:t>
            </a:r>
            <a:r>
              <a:rPr lang="en-US" sz="1200" dirty="0" smtClean="0">
                <a:latin typeface="Calibri" panose="020F0502020204030204" pitchFamily="34" charset="0"/>
                <a:cs typeface="Calibri" panose="020F0502020204030204" pitchFamily="34" charset="0"/>
              </a:rPr>
              <a:t>only a relatively small proportion crosses the foramen </a:t>
            </a:r>
            <a:r>
              <a:rPr lang="en-US" sz="1200" dirty="0" err="1" smtClean="0">
                <a:latin typeface="Calibri" panose="020F0502020204030204" pitchFamily="34" charset="0"/>
                <a:cs typeface="Calibri" panose="020F0502020204030204" pitchFamily="34" charset="0"/>
              </a:rPr>
              <a:t>ovale</a:t>
            </a:r>
            <a:r>
              <a:rPr lang="en-US" sz="1200" dirty="0" smtClean="0">
                <a:latin typeface="Calibri" panose="020F0502020204030204" pitchFamily="34" charset="0"/>
                <a:cs typeface="Calibri" panose="020F0502020204030204" pitchFamily="34" charset="0"/>
              </a:rPr>
              <a:t> to the left atrium. </a:t>
            </a: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27</a:t>
            </a:fld>
            <a:endParaRPr lang="en-US"/>
          </a:p>
        </p:txBody>
      </p:sp>
    </p:spTree>
    <p:extLst>
      <p:ext uri="{BB962C8B-B14F-4D97-AF65-F5344CB8AC3E}">
        <p14:creationId xmlns:p14="http://schemas.microsoft.com/office/powerpoint/2010/main" val="3572808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UMBILICAL VEIN BLOOD</a:t>
            </a:r>
            <a:r>
              <a:rPr lang="en-US" dirty="0" smtClean="0">
                <a:sym typeface="Wingdings" panose="05000000000000000000" pitchFamily="2" charset="2"/>
              </a:rPr>
              <a:t> FORAMEN OVALELVBRAIN AND HEART</a:t>
            </a:r>
          </a:p>
          <a:p>
            <a:r>
              <a:rPr lang="en-US" dirty="0" smtClean="0">
                <a:sym typeface="Wingdings" panose="05000000000000000000" pitchFamily="2" charset="2"/>
              </a:rPr>
              <a:t>PORTAL</a:t>
            </a:r>
            <a:r>
              <a:rPr lang="en-US" baseline="0" dirty="0" smtClean="0">
                <a:sym typeface="Wingdings" panose="05000000000000000000" pitchFamily="2" charset="2"/>
              </a:rPr>
              <a:t> BLOOD LESS OXYGENATEDRIGHT VENTRICLE DUCTUS ARTERIOUSDESCENDING AORTA PLACENTA FOR OXYGENATION</a:t>
            </a:r>
            <a:endParaRPr lang="en-US"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DACC5410-BA64-43C5-B9D7-CEA9990143B2}" type="slidenum">
              <a:rPr lang="en-US" smtClean="0"/>
              <a:t>29</a:t>
            </a:fld>
            <a:endParaRPr lang="en-US"/>
          </a:p>
        </p:txBody>
      </p:sp>
    </p:spTree>
    <p:extLst>
      <p:ext uri="{BB962C8B-B14F-4D97-AF65-F5344CB8AC3E}">
        <p14:creationId xmlns:p14="http://schemas.microsoft.com/office/powerpoint/2010/main" val="1182873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LV directs most of its highly saturated blood</a:t>
            </a:r>
            <a:r>
              <a:rPr lang="en-US" baseline="0" dirty="0" smtClean="0"/>
              <a:t> via the ascending aorta to highly </a:t>
            </a:r>
            <a:r>
              <a:rPr lang="en-US" baseline="0" dirty="0" err="1" smtClean="0"/>
              <a:t>metabloc</a:t>
            </a:r>
            <a:r>
              <a:rPr lang="en-US" baseline="0" dirty="0" smtClean="0"/>
              <a:t> heart and upper body</a:t>
            </a:r>
          </a:p>
          <a:p>
            <a:endParaRPr lang="en-US" baseline="0" dirty="0" smtClean="0"/>
          </a:p>
          <a:p>
            <a:r>
              <a:rPr lang="en-US" baseline="0" dirty="0" smtClean="0"/>
              <a:t>Right ventricle primarily ejects less oxygenated blood via pulmonary artery down the ductus arteriosus </a:t>
            </a:r>
            <a:r>
              <a:rPr lang="en-US" baseline="0" dirty="0" smtClean="0">
                <a:sym typeface="Wingdings" panose="05000000000000000000" pitchFamily="2" charset="2"/>
              </a:rPr>
              <a:t>descending aorta to the placenta for oxygen uptake</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30</a:t>
            </a:fld>
            <a:endParaRPr lang="en-US"/>
          </a:p>
        </p:txBody>
      </p:sp>
    </p:spTree>
    <p:extLst>
      <p:ext uri="{BB962C8B-B14F-4D97-AF65-F5344CB8AC3E}">
        <p14:creationId xmlns:p14="http://schemas.microsoft.com/office/powerpoint/2010/main" val="675121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Eustachia</a:t>
            </a:r>
            <a:r>
              <a:rPr lang="en-US" baseline="0" dirty="0" smtClean="0"/>
              <a:t>n valve</a:t>
            </a:r>
            <a:r>
              <a:rPr lang="en-US" baseline="0" dirty="0" smtClean="0">
                <a:sym typeface="Wingdings" panose="05000000000000000000" pitchFamily="2" charset="2"/>
              </a:rPr>
              <a:t> is an embryological </a:t>
            </a:r>
            <a:r>
              <a:rPr lang="en-US" baseline="0" dirty="0" err="1" smtClean="0">
                <a:sym typeface="Wingdings" panose="05000000000000000000" pitchFamily="2" charset="2"/>
              </a:rPr>
              <a:t>remanat</a:t>
            </a:r>
            <a:r>
              <a:rPr lang="en-US" baseline="0" dirty="0" smtClean="0">
                <a:sym typeface="Wingdings" panose="05000000000000000000" pitchFamily="2" charset="2"/>
              </a:rPr>
              <a:t> of the IVC(variable </a:t>
            </a:r>
            <a:r>
              <a:rPr lang="en-US" baseline="0" dirty="0" err="1" smtClean="0">
                <a:sym typeface="Wingdings" panose="05000000000000000000" pitchFamily="2" charset="2"/>
              </a:rPr>
              <a:t>thicknessni</a:t>
            </a:r>
            <a:r>
              <a:rPr lang="en-US" baseline="0" dirty="0" smtClean="0">
                <a:sym typeface="Wingdings" panose="05000000000000000000" pitchFamily="2" charset="2"/>
              </a:rPr>
              <a:t> n the inferior right atrium during fetal life)</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32</a:t>
            </a:fld>
            <a:endParaRPr lang="en-US"/>
          </a:p>
        </p:txBody>
      </p:sp>
    </p:spTree>
    <p:extLst>
      <p:ext uri="{BB962C8B-B14F-4D97-AF65-F5344CB8AC3E}">
        <p14:creationId xmlns:p14="http://schemas.microsoft.com/office/powerpoint/2010/main" val="1808990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TRIBUTARY- DUCTUS</a:t>
            </a:r>
            <a:r>
              <a:rPr lang="en-US" baseline="0" dirty="0" smtClean="0"/>
              <a:t> VENOUSU</a:t>
            </a:r>
          </a:p>
          <a:p>
            <a:r>
              <a:rPr lang="en-US" baseline="0" dirty="0" smtClean="0"/>
              <a:t>Main vessel- IVC</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33</a:t>
            </a:fld>
            <a:endParaRPr lang="en-US"/>
          </a:p>
        </p:txBody>
      </p:sp>
    </p:spTree>
    <p:extLst>
      <p:ext uri="{BB962C8B-B14F-4D97-AF65-F5344CB8AC3E}">
        <p14:creationId xmlns:p14="http://schemas.microsoft.com/office/powerpoint/2010/main" val="1969600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Crista </a:t>
            </a:r>
            <a:r>
              <a:rPr lang="en-US" dirty="0" err="1" smtClean="0"/>
              <a:t>dividens</a:t>
            </a:r>
            <a:r>
              <a:rPr lang="en-US" dirty="0" smtClean="0"/>
              <a:t> is a structure</a:t>
            </a:r>
            <a:r>
              <a:rPr lang="en-US" baseline="0" dirty="0" smtClean="0"/>
              <a:t> in the developing heart that divides the right atrium in a way such that it creates a </a:t>
            </a:r>
            <a:r>
              <a:rPr lang="en-US" baseline="0" dirty="0" err="1" smtClean="0"/>
              <a:t>pansystolic</a:t>
            </a:r>
            <a:r>
              <a:rPr lang="en-US" baseline="0" dirty="0" smtClean="0"/>
              <a:t> murmur in the same way as foramen </a:t>
            </a:r>
            <a:r>
              <a:rPr lang="en-US" baseline="0" dirty="0" err="1" smtClean="0"/>
              <a:t>ovale</a:t>
            </a:r>
            <a:endParaRPr lang="en-US" baseline="0" dirty="0" smtClean="0"/>
          </a:p>
          <a:p>
            <a:r>
              <a:rPr lang="en-US" baseline="0" dirty="0" smtClean="0"/>
              <a:t>Located on the inferior edge of </a:t>
            </a:r>
            <a:r>
              <a:rPr lang="en-US" baseline="0" dirty="0" err="1" smtClean="0"/>
              <a:t>interatrial</a:t>
            </a:r>
            <a:r>
              <a:rPr lang="en-US" baseline="0" dirty="0" smtClean="0"/>
              <a:t> septum which helps to direct the blood</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34</a:t>
            </a:fld>
            <a:endParaRPr lang="en-US"/>
          </a:p>
        </p:txBody>
      </p:sp>
    </p:spTree>
    <p:extLst>
      <p:ext uri="{BB962C8B-B14F-4D97-AF65-F5344CB8AC3E}">
        <p14:creationId xmlns:p14="http://schemas.microsoft.com/office/powerpoint/2010/main" val="53404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panose="020F0502020204030204" pitchFamily="34" charset="0"/>
                <a:cs typeface="Calibri" panose="020F0502020204030204" pitchFamily="34" charset="0"/>
              </a:rPr>
              <a:t> Some pulmonary vasodilation occurs by inflating the lungs with a low oxygen-containing gas mixture that does not change arterial blood gas composition</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38</a:t>
            </a:fld>
            <a:endParaRPr lang="en-US"/>
          </a:p>
        </p:txBody>
      </p:sp>
    </p:spTree>
    <p:extLst>
      <p:ext uri="{BB962C8B-B14F-4D97-AF65-F5344CB8AC3E}">
        <p14:creationId xmlns:p14="http://schemas.microsoft.com/office/powerpoint/2010/main" val="1826904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Vasodilator substances</a:t>
            </a:r>
            <a:r>
              <a:rPr lang="en-US" baseline="0" dirty="0" smtClean="0"/>
              <a:t> -</a:t>
            </a:r>
            <a:r>
              <a:rPr lang="en-US" dirty="0" smtClean="0"/>
              <a:t>such as PGI2 , </a:t>
            </a:r>
            <a:r>
              <a:rPr lang="en-US" dirty="0" err="1" smtClean="0"/>
              <a:t>bradykinin</a:t>
            </a:r>
            <a:r>
              <a:rPr lang="en-US" dirty="0" smtClean="0"/>
              <a:t>, adenosine, ATP, or endothelium-derived NO. </a:t>
            </a: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39</a:t>
            </a:fld>
            <a:endParaRPr lang="en-US"/>
          </a:p>
        </p:txBody>
      </p:sp>
    </p:spTree>
    <p:extLst>
      <p:ext uri="{BB962C8B-B14F-4D97-AF65-F5344CB8AC3E}">
        <p14:creationId xmlns:p14="http://schemas.microsoft.com/office/powerpoint/2010/main" val="3173196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Parallel pattern: the same blood pressure drives both the placental and the systemic circulation.</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5</a:t>
            </a:fld>
            <a:endParaRPr lang="en-US"/>
          </a:p>
        </p:txBody>
      </p:sp>
    </p:spTree>
    <p:extLst>
      <p:ext uri="{BB962C8B-B14F-4D97-AF65-F5344CB8AC3E}">
        <p14:creationId xmlns:p14="http://schemas.microsoft.com/office/powerpoint/2010/main" val="1657603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a:t>
            </a:r>
          </a:p>
          <a:p>
            <a:r>
              <a:rPr lang="en-US" dirty="0" smtClean="0"/>
              <a:t>Changes in pulmonary arterial pressure, pulmonary blood flow, and calculated pulmonary vascular resistance during the 7 weeks preceding birth, at birth, and 7 weeks </a:t>
            </a:r>
            <a:r>
              <a:rPr lang="en-US" dirty="0" err="1" smtClean="0"/>
              <a:t>postnatally</a:t>
            </a:r>
            <a:r>
              <a:rPr lang="en-US" dirty="0" smtClean="0"/>
              <a:t>..</a:t>
            </a:r>
          </a:p>
          <a:p>
            <a:endParaRPr lang="en-US" dirty="0" smtClean="0"/>
          </a:p>
          <a:p>
            <a:r>
              <a:rPr lang="en-US" dirty="0" smtClean="0"/>
              <a:t>Figure 2:-The response of pulmonary vascular resistance (PVR)  decreases to</a:t>
            </a:r>
            <a:r>
              <a:rPr lang="en-US" baseline="0" dirty="0" smtClean="0"/>
              <a:t> </a:t>
            </a:r>
            <a:r>
              <a:rPr lang="en-US" dirty="0" smtClean="0"/>
              <a:t>pulmonary arterial PO2 increases progressively with advancing gestational age in the fetal lamb. In late gestation the fetal pulmonary circulation is very sensitive to small changes in PO</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43</a:t>
            </a:fld>
            <a:endParaRPr lang="en-US"/>
          </a:p>
        </p:txBody>
      </p:sp>
    </p:spTree>
    <p:extLst>
      <p:ext uri="{BB962C8B-B14F-4D97-AF65-F5344CB8AC3E}">
        <p14:creationId xmlns:p14="http://schemas.microsoft.com/office/powerpoint/2010/main" val="1797991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CVO:</a:t>
            </a:r>
            <a:r>
              <a:rPr lang="en-US" baseline="0" dirty="0" smtClean="0"/>
              <a:t> </a:t>
            </a:r>
            <a:r>
              <a:rPr lang="en-US" dirty="0" smtClean="0"/>
              <a:t>), the sum of the volumes ejected by the two ventricles</a:t>
            </a: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44</a:t>
            </a:fld>
            <a:endParaRPr lang="en-US"/>
          </a:p>
        </p:txBody>
      </p:sp>
    </p:spTree>
    <p:extLst>
      <p:ext uri="{BB962C8B-B14F-4D97-AF65-F5344CB8AC3E}">
        <p14:creationId xmlns:p14="http://schemas.microsoft.com/office/powerpoint/2010/main" val="533013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panose="020F0502020204030204" pitchFamily="34" charset="0"/>
                <a:cs typeface="Calibri" panose="020F0502020204030204" pitchFamily="34" charset="0"/>
              </a:rPr>
              <a:t>The remainder, about 265–300 mL/min per kg, or about 60% CVO, passes through the </a:t>
            </a:r>
            <a:r>
              <a:rPr lang="en-US" sz="1200" dirty="0" err="1" smtClean="0">
                <a:latin typeface="Calibri" panose="020F0502020204030204" pitchFamily="34" charset="0"/>
                <a:cs typeface="Calibri" panose="020F0502020204030204" pitchFamily="34" charset="0"/>
              </a:rPr>
              <a:t>ductus</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arteriosus</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47</a:t>
            </a:fld>
            <a:endParaRPr lang="en-US"/>
          </a:p>
        </p:txBody>
      </p:sp>
    </p:spTree>
    <p:extLst>
      <p:ext uri="{BB962C8B-B14F-4D97-AF65-F5344CB8AC3E}">
        <p14:creationId xmlns:p14="http://schemas.microsoft.com/office/powerpoint/2010/main" val="901925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Isthmus- is the segment of aorta located between the origin of the left </a:t>
            </a:r>
            <a:r>
              <a:rPr lang="en-US" dirty="0" err="1" smtClean="0"/>
              <a:t>subclavian</a:t>
            </a:r>
            <a:r>
              <a:rPr lang="en-US" dirty="0" smtClean="0"/>
              <a:t> artery and the connection of the </a:t>
            </a:r>
            <a:r>
              <a:rPr lang="en-US" dirty="0" err="1" smtClean="0"/>
              <a:t>ductus</a:t>
            </a:r>
            <a:r>
              <a:rPr lang="en-US" dirty="0" smtClean="0"/>
              <a:t> </a:t>
            </a:r>
            <a:r>
              <a:rPr lang="en-US" dirty="0" err="1" smtClean="0"/>
              <a:t>arteriosus</a:t>
            </a:r>
            <a:r>
              <a:rPr lang="en-US" dirty="0" smtClean="0"/>
              <a:t> to the descending aorta</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48</a:t>
            </a:fld>
            <a:endParaRPr lang="en-US"/>
          </a:p>
        </p:txBody>
      </p:sp>
    </p:spTree>
    <p:extLst>
      <p:ext uri="{BB962C8B-B14F-4D97-AF65-F5344CB8AC3E}">
        <p14:creationId xmlns:p14="http://schemas.microsoft.com/office/powerpoint/2010/main" val="197894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RV- ejects</a:t>
            </a:r>
            <a:r>
              <a:rPr lang="en-US" baseline="0" dirty="0" smtClean="0"/>
              <a:t> about 60-70%</a:t>
            </a:r>
          </a:p>
          <a:p>
            <a:r>
              <a:rPr lang="en-US" baseline="0" dirty="0" smtClean="0"/>
              <a:t>LV- ejects about 35-45%</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49</a:t>
            </a:fld>
            <a:endParaRPr lang="en-US"/>
          </a:p>
        </p:txBody>
      </p:sp>
    </p:spTree>
    <p:extLst>
      <p:ext uri="{BB962C8B-B14F-4D97-AF65-F5344CB8AC3E}">
        <p14:creationId xmlns:p14="http://schemas.microsoft.com/office/powerpoint/2010/main" val="2938646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%CVO is highest</a:t>
            </a:r>
            <a:r>
              <a:rPr lang="en-US" baseline="0" dirty="0" smtClean="0"/>
              <a:t> for placenta f/b skin muscle bone and liver</a:t>
            </a:r>
          </a:p>
          <a:p>
            <a:endParaRPr lang="en-US" baseline="0" dirty="0" smtClean="0"/>
          </a:p>
          <a:p>
            <a:r>
              <a:rPr lang="en-US" baseline="0" dirty="0" smtClean="0"/>
              <a:t>Per ml/100g is highest for liver followed by heart.</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50</a:t>
            </a:fld>
            <a:endParaRPr lang="en-US"/>
          </a:p>
        </p:txBody>
      </p:sp>
    </p:spTree>
    <p:extLst>
      <p:ext uri="{BB962C8B-B14F-4D97-AF65-F5344CB8AC3E}">
        <p14:creationId xmlns:p14="http://schemas.microsoft.com/office/powerpoint/2010/main" val="3212921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 in the percentage of fetal combined ventricular output distributed to various organs</a:t>
            </a:r>
            <a:r>
              <a:rPr lang="en-US" baseline="0" dirty="0" smtClean="0"/>
              <a:t> respective to gestational age.</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51</a:t>
            </a:fld>
            <a:endParaRPr lang="en-US"/>
          </a:p>
        </p:txBody>
      </p:sp>
    </p:spTree>
    <p:extLst>
      <p:ext uri="{BB962C8B-B14F-4D97-AF65-F5344CB8AC3E}">
        <p14:creationId xmlns:p14="http://schemas.microsoft.com/office/powerpoint/2010/main" val="3674358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cs typeface="Calibri" panose="020F0502020204030204" pitchFamily="34" charset="0"/>
              </a:rPr>
              <a:t>The wide communication at atrial level and great arterial level helps in equalization of pressure at the atrial ventricular and great arteries level</a:t>
            </a: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53</a:t>
            </a:fld>
            <a:endParaRPr lang="en-US"/>
          </a:p>
        </p:txBody>
      </p:sp>
    </p:spTree>
    <p:extLst>
      <p:ext uri="{BB962C8B-B14F-4D97-AF65-F5344CB8AC3E}">
        <p14:creationId xmlns:p14="http://schemas.microsoft.com/office/powerpoint/2010/main" val="3326034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F92CDD64-7F04-4B60-B9D5-3DB411AE1F11}" type="slidenum">
              <a:rPr lang="en-US" sz="1400" smtClean="0"/>
              <a:pPr>
                <a:spcBef>
                  <a:spcPct val="0"/>
                </a:spcBef>
              </a:pPr>
              <a:t>58</a:t>
            </a:fld>
            <a:endParaRPr lang="en-US" sz="1400" smtClean="0"/>
          </a:p>
        </p:txBody>
      </p:sp>
      <p:sp>
        <p:nvSpPr>
          <p:cNvPr id="114691"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p:spPr>
      </p:sp>
      <p:sp>
        <p:nvSpPr>
          <p:cNvPr id="114692"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1509390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in pulmonary artery pressure pulmonary blood flow and pulmonary vascular resistance</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59</a:t>
            </a:fld>
            <a:endParaRPr lang="en-US"/>
          </a:p>
        </p:txBody>
      </p:sp>
    </p:spTree>
    <p:extLst>
      <p:ext uri="{BB962C8B-B14F-4D97-AF65-F5344CB8AC3E}">
        <p14:creationId xmlns:p14="http://schemas.microsoft.com/office/powerpoint/2010/main" val="149751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cs typeface="Calibri" panose="020F0502020204030204" pitchFamily="34" charset="0"/>
              </a:rPr>
              <a:t>It Acts Like a Barrier between the two and it prevents mixing of blood between mother and fetus</a:t>
            </a: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7</a:t>
            </a:fld>
            <a:endParaRPr lang="en-US"/>
          </a:p>
        </p:txBody>
      </p:sp>
    </p:spTree>
    <p:extLst>
      <p:ext uri="{BB962C8B-B14F-4D97-AF65-F5344CB8AC3E}">
        <p14:creationId xmlns:p14="http://schemas.microsoft.com/office/powerpoint/2010/main" val="1569830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Acetylcholine and </a:t>
            </a:r>
            <a:r>
              <a:rPr lang="en-US" dirty="0" err="1" smtClean="0"/>
              <a:t>bradykinin</a:t>
            </a:r>
            <a:r>
              <a:rPr lang="en-US" dirty="0" smtClean="0"/>
              <a:t> also constrict the ductus.</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61</a:t>
            </a:fld>
            <a:endParaRPr lang="en-US"/>
          </a:p>
        </p:txBody>
      </p:sp>
    </p:spTree>
    <p:extLst>
      <p:ext uri="{BB962C8B-B14F-4D97-AF65-F5344CB8AC3E}">
        <p14:creationId xmlns:p14="http://schemas.microsoft.com/office/powerpoint/2010/main" val="1898651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cs typeface="Calibri" panose="020F0502020204030204" pitchFamily="34" charset="0"/>
              </a:rPr>
              <a:t> the ductal tissue of a premature infant responds less intensely to oxygen than that of a full-term infant.</a:t>
            </a: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62</a:t>
            </a:fld>
            <a:endParaRPr lang="en-US"/>
          </a:p>
        </p:txBody>
      </p:sp>
    </p:spTree>
    <p:extLst>
      <p:ext uri="{BB962C8B-B14F-4D97-AF65-F5344CB8AC3E}">
        <p14:creationId xmlns:p14="http://schemas.microsoft.com/office/powerpoint/2010/main" val="1167471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0D4A98D0-CA2E-4160-8A1D-D80C4813A4AE}" type="slidenum">
              <a:rPr lang="en-US" sz="1400" smtClean="0"/>
              <a:pPr>
                <a:spcBef>
                  <a:spcPct val="0"/>
                </a:spcBef>
              </a:pPr>
              <a:t>63</a:t>
            </a:fld>
            <a:endParaRPr lang="en-US" sz="1400" smtClean="0"/>
          </a:p>
        </p:txBody>
      </p:sp>
      <p:sp>
        <p:nvSpPr>
          <p:cNvPr id="12902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p:spPr>
      </p:sp>
      <p:sp>
        <p:nvSpPr>
          <p:cNvPr id="129028"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1736410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A13C34FF-D724-4C2B-AC55-3C296601BE36}" type="slidenum">
              <a:rPr lang="en-US" sz="1400" smtClean="0"/>
              <a:pPr>
                <a:spcBef>
                  <a:spcPct val="0"/>
                </a:spcBef>
              </a:pPr>
              <a:t>64</a:t>
            </a:fld>
            <a:endParaRPr lang="en-US" sz="1400" smtClean="0"/>
          </a:p>
        </p:txBody>
      </p:sp>
      <p:sp>
        <p:nvSpPr>
          <p:cNvPr id="131075"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p:spPr>
      </p:sp>
      <p:sp>
        <p:nvSpPr>
          <p:cNvPr id="131076"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dirty="0" smtClean="0">
                <a:latin typeface="Constantia" panose="02030602050306030303" pitchFamily="18" charset="0"/>
              </a:rPr>
              <a:t>redundant flap of tissue of the foramen ovale that previously bowed into the left atrium is now pressed against the septum</a:t>
            </a:r>
            <a:endParaRPr lang="en-US" dirty="0" smtClean="0">
              <a:latin typeface="Times New Roman" panose="02020603050405020304" pitchFamily="18" charset="0"/>
            </a:endParaRPr>
          </a:p>
        </p:txBody>
      </p:sp>
    </p:spTree>
    <p:extLst>
      <p:ext uri="{BB962C8B-B14F-4D97-AF65-F5344CB8AC3E}">
        <p14:creationId xmlns:p14="http://schemas.microsoft.com/office/powerpoint/2010/main" val="2051333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D32616FE-718D-4EA0-B642-BF733FA885F8}" type="slidenum">
              <a:rPr lang="en-US" sz="1400" smtClean="0"/>
              <a:pPr>
                <a:spcBef>
                  <a:spcPct val="0"/>
                </a:spcBef>
              </a:pPr>
              <a:t>65</a:t>
            </a:fld>
            <a:endParaRPr lang="en-US" sz="1400" smtClean="0"/>
          </a:p>
        </p:txBody>
      </p:sp>
      <p:sp>
        <p:nvSpPr>
          <p:cNvPr id="133123"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p:spPr>
      </p:sp>
      <p:sp>
        <p:nvSpPr>
          <p:cNvPr id="133124"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3735872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08C20A33-455A-4914-810C-096581564C88}" type="slidenum">
              <a:rPr lang="en-US" sz="1400" smtClean="0"/>
              <a:pPr>
                <a:spcBef>
                  <a:spcPct val="0"/>
                </a:spcBef>
              </a:pPr>
              <a:t>66</a:t>
            </a:fld>
            <a:endParaRPr lang="en-US" sz="1400" smtClean="0"/>
          </a:p>
        </p:txBody>
      </p:sp>
      <p:sp>
        <p:nvSpPr>
          <p:cNvPr id="135171"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p:spPr>
      </p:sp>
      <p:sp>
        <p:nvSpPr>
          <p:cNvPr id="135172"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1877506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cs typeface="Calibri" panose="020F0502020204030204" pitchFamily="34" charset="0"/>
              </a:rPr>
              <a:t>Hepatic flow falls from the fetal level of 420 to about 100 mL/min per 100 g liver weight after delivery.</a:t>
            </a: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67</a:t>
            </a:fld>
            <a:endParaRPr lang="en-US"/>
          </a:p>
        </p:txBody>
      </p:sp>
    </p:spTree>
    <p:extLst>
      <p:ext uri="{BB962C8B-B14F-4D97-AF65-F5344CB8AC3E}">
        <p14:creationId xmlns:p14="http://schemas.microsoft.com/office/powerpoint/2010/main" val="3676690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Administration of cortisol into the coronary artery of fetal lambs resulted in a decrease in myocardial DNA concentration, and relative increase in protein concentration, simulating the changes occurring normally after birth [13].</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69</a:t>
            </a:fld>
            <a:endParaRPr lang="en-US"/>
          </a:p>
        </p:txBody>
      </p:sp>
    </p:spTree>
    <p:extLst>
      <p:ext uri="{BB962C8B-B14F-4D97-AF65-F5344CB8AC3E}">
        <p14:creationId xmlns:p14="http://schemas.microsoft.com/office/powerpoint/2010/main" val="1300826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dirty="0" smtClean="0">
                <a:sym typeface="Wingdings" panose="05000000000000000000" pitchFamily="2" charset="2"/>
              </a:rPr>
              <a:t> </a:t>
            </a:r>
            <a:r>
              <a:rPr lang="en-US" sz="1200" dirty="0" smtClean="0">
                <a:latin typeface="Calibri" panose="020F0502020204030204" pitchFamily="34" charset="0"/>
                <a:cs typeface="Calibri" panose="020F0502020204030204" pitchFamily="34" charset="0"/>
              </a:rPr>
              <a:t>who have a decrease in the amount of oxygen being transported to tissues as a result of reduced systemic blood flow or low arterial oxygen saturation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73</a:t>
            </a:fld>
            <a:endParaRPr lang="en-US"/>
          </a:p>
        </p:txBody>
      </p:sp>
    </p:spTree>
    <p:extLst>
      <p:ext uri="{BB962C8B-B14F-4D97-AF65-F5344CB8AC3E}">
        <p14:creationId xmlns:p14="http://schemas.microsoft.com/office/powerpoint/2010/main" val="22967775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Pulmonary arterioles are markedly constricted and limit pulmonary blood flow</a:t>
            </a:r>
          </a:p>
          <a:p>
            <a:pPr marL="228600" indent="-228600">
              <a:buAutoNum type="arabicParenR"/>
            </a:pPr>
            <a:r>
              <a:rPr lang="en-US" dirty="0" smtClean="0"/>
              <a:t>The </a:t>
            </a:r>
            <a:r>
              <a:rPr lang="en-US" dirty="0" err="1" smtClean="0"/>
              <a:t>intrathoracic</a:t>
            </a:r>
            <a:r>
              <a:rPr lang="en-US" dirty="0" smtClean="0"/>
              <a:t> pressure is positive in the fetus because </a:t>
            </a:r>
            <a:r>
              <a:rPr lang="en-US" dirty="0" err="1" smtClean="0"/>
              <a:t>intraamniotic</a:t>
            </a:r>
            <a:r>
              <a:rPr lang="en-US" dirty="0" smtClean="0"/>
              <a:t> pressure is transmitted to the fluid-filled lung. </a:t>
            </a:r>
            <a:r>
              <a:rPr lang="en-US" dirty="0" err="1" smtClean="0"/>
              <a:t>Postnatally</a:t>
            </a:r>
            <a:r>
              <a:rPr lang="en-US" dirty="0" smtClean="0"/>
              <a:t>, </a:t>
            </a:r>
            <a:r>
              <a:rPr lang="en-US" dirty="0" err="1" smtClean="0"/>
              <a:t>intrapleural</a:t>
            </a:r>
            <a:r>
              <a:rPr lang="en-US" dirty="0" smtClean="0"/>
              <a:t> </a:t>
            </a:r>
            <a:r>
              <a:rPr lang="en-US" dirty="0" err="1" smtClean="0"/>
              <a:t>pressure</a:t>
            </a:r>
            <a:r>
              <a:rPr lang="en-US" dirty="0" smtClean="0"/>
              <a:t> becomes negative, thus increasing the pressure differences across capillaries and favoring fluid transudation</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A rise in left atrial pressure is limited by the presence of the foramen ovale.</a:t>
            </a:r>
          </a:p>
        </p:txBody>
      </p:sp>
      <p:sp>
        <p:nvSpPr>
          <p:cNvPr id="4" name="Slide Number Placeholder 3"/>
          <p:cNvSpPr>
            <a:spLocks noGrp="1"/>
          </p:cNvSpPr>
          <p:nvPr>
            <p:ph type="sldNum" sz="quarter" idx="10"/>
          </p:nvPr>
        </p:nvSpPr>
        <p:spPr/>
        <p:txBody>
          <a:bodyPr/>
          <a:lstStyle/>
          <a:p>
            <a:fld id="{DACC5410-BA64-43C5-B9D7-CEA9990143B2}" type="slidenum">
              <a:rPr lang="en-US" smtClean="0"/>
              <a:t>77</a:t>
            </a:fld>
            <a:endParaRPr lang="en-US"/>
          </a:p>
        </p:txBody>
      </p:sp>
    </p:spTree>
    <p:extLst>
      <p:ext uri="{BB962C8B-B14F-4D97-AF65-F5344CB8AC3E}">
        <p14:creationId xmlns:p14="http://schemas.microsoft.com/office/powerpoint/2010/main" val="1809396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Rough schematic diagram</a:t>
            </a:r>
            <a:r>
              <a:rPr lang="en-US" baseline="0" dirty="0" smtClean="0"/>
              <a:t> of fetal circulation</a:t>
            </a:r>
          </a:p>
          <a:p>
            <a:r>
              <a:rPr lang="en-US" baseline="0" dirty="0" smtClean="0"/>
              <a:t>Detail will be explained in subsequent slides.</a:t>
            </a: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8</a:t>
            </a:fld>
            <a:endParaRPr lang="en-US"/>
          </a:p>
        </p:txBody>
      </p:sp>
    </p:spTree>
    <p:extLst>
      <p:ext uri="{BB962C8B-B14F-4D97-AF65-F5344CB8AC3E}">
        <p14:creationId xmlns:p14="http://schemas.microsoft.com/office/powerpoint/2010/main" val="2838307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cs typeface="Calibri" panose="020F0502020204030204" pitchFamily="34" charset="0"/>
              </a:rPr>
              <a:t>Mixing occurs in right atrium.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cs typeface="Calibri" panose="020F0502020204030204" pitchFamily="34" charset="0"/>
              </a:rPr>
              <a:t>If the </a:t>
            </a:r>
            <a:r>
              <a:rPr lang="en-US" sz="1200" dirty="0" err="1" smtClean="0">
                <a:latin typeface="Calibri" panose="020F0502020204030204" pitchFamily="34" charset="0"/>
                <a:cs typeface="Calibri" panose="020F0502020204030204" pitchFamily="34" charset="0"/>
              </a:rPr>
              <a:t>formen</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ovale</a:t>
            </a:r>
            <a:r>
              <a:rPr lang="en-US" sz="1200" dirty="0" smtClean="0">
                <a:latin typeface="Calibri" panose="020F0502020204030204" pitchFamily="34" charset="0"/>
                <a:cs typeface="Calibri" panose="020F0502020204030204" pitchFamily="34" charset="0"/>
              </a:rPr>
              <a:t> is restrictive and </a:t>
            </a:r>
            <a:r>
              <a:rPr lang="en-US" sz="1200" dirty="0" err="1" smtClean="0">
                <a:latin typeface="Calibri" panose="020F0502020204030204" pitchFamily="34" charset="0"/>
                <a:cs typeface="Calibri" panose="020F0502020204030204" pitchFamily="34" charset="0"/>
              </a:rPr>
              <a:t>ductus</a:t>
            </a:r>
            <a:r>
              <a:rPr lang="en-US" sz="1200" dirty="0" smtClean="0">
                <a:latin typeface="Calibri" panose="020F0502020204030204" pitchFamily="34" charset="0"/>
                <a:cs typeface="Calibri" panose="020F0502020204030204" pitchFamily="34" charset="0"/>
              </a:rPr>
              <a:t> doesn’t </a:t>
            </a:r>
            <a:r>
              <a:rPr lang="en-US" sz="1200" dirty="0" err="1" smtClean="0">
                <a:latin typeface="Calibri" panose="020F0502020204030204" pitchFamily="34" charset="0"/>
                <a:cs typeface="Calibri" panose="020F0502020204030204" pitchFamily="34" charset="0"/>
              </a:rPr>
              <a:t>doesn’t</a:t>
            </a:r>
            <a:r>
              <a:rPr lang="en-US" sz="1200" dirty="0" smtClean="0">
                <a:latin typeface="Calibri" panose="020F0502020204030204" pitchFamily="34" charset="0"/>
                <a:cs typeface="Calibri" panose="020F0502020204030204" pitchFamily="34" charset="0"/>
              </a:rPr>
              <a:t> enlarge to accommodate the whole systemic blood flow which leads to development of  pulmonary hypertension  </a:t>
            </a: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81</a:t>
            </a:fld>
            <a:endParaRPr lang="en-US"/>
          </a:p>
        </p:txBody>
      </p:sp>
    </p:spTree>
    <p:extLst>
      <p:ext uri="{BB962C8B-B14F-4D97-AF65-F5344CB8AC3E}">
        <p14:creationId xmlns:p14="http://schemas.microsoft.com/office/powerpoint/2010/main" val="4213324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panose="020F0502020204030204" pitchFamily="34" charset="0"/>
                <a:cs typeface="Calibri" panose="020F0502020204030204" pitchFamily="34" charset="0"/>
              </a:rPr>
              <a:t>Severe TR alters the course of preferential drainage of Vena </a:t>
            </a:r>
            <a:r>
              <a:rPr lang="en-US" sz="1200" dirty="0" err="1" smtClean="0">
                <a:latin typeface="Calibri" panose="020F0502020204030204" pitchFamily="34" charset="0"/>
                <a:cs typeface="Calibri" panose="020F0502020204030204" pitchFamily="34" charset="0"/>
              </a:rPr>
              <a:t>caval</a:t>
            </a:r>
            <a:r>
              <a:rPr lang="en-US" sz="1200" dirty="0" smtClean="0">
                <a:latin typeface="Calibri" panose="020F0502020204030204" pitchFamily="34" charset="0"/>
                <a:cs typeface="Calibri" panose="020F0502020204030204" pitchFamily="34" charset="0"/>
              </a:rPr>
              <a:t> blood resulting in complete mixing of oxygenated and deoxygenated blood.</a:t>
            </a:r>
          </a:p>
          <a:p>
            <a:r>
              <a:rPr lang="en-US" sz="1200" dirty="0" smtClean="0">
                <a:latin typeface="Calibri" panose="020F0502020204030204" pitchFamily="34" charset="0"/>
                <a:cs typeface="Calibri" panose="020F0502020204030204" pitchFamily="34" charset="0"/>
              </a:rPr>
              <a:t>The ventricular septum may bulge to the left, reducing the left ventricular size and thus reducing the output</a:t>
            </a: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83</a:t>
            </a:fld>
            <a:endParaRPr lang="en-US"/>
          </a:p>
        </p:txBody>
      </p:sp>
    </p:spTree>
    <p:extLst>
      <p:ext uri="{BB962C8B-B14F-4D97-AF65-F5344CB8AC3E}">
        <p14:creationId xmlns:p14="http://schemas.microsoft.com/office/powerpoint/2010/main" val="4204861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cs typeface="Calibri" panose="020F0502020204030204" pitchFamily="34" charset="0"/>
              </a:rPr>
              <a:t>Depending on the afterload of the ventricle there is bidirectional shunting which occurs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cs typeface="Calibri" panose="020F0502020204030204" pitchFamily="34" charset="0"/>
              </a:rPr>
              <a:t>The high oxygen saturation of pulmonary arterial blood will decrease pulmonary vascular resistance  and during systole blood will probably shunt from the right to left ventricle</a:t>
            </a: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85</a:t>
            </a:fld>
            <a:endParaRPr lang="en-US"/>
          </a:p>
        </p:txBody>
      </p:sp>
    </p:spTree>
    <p:extLst>
      <p:ext uri="{BB962C8B-B14F-4D97-AF65-F5344CB8AC3E}">
        <p14:creationId xmlns:p14="http://schemas.microsoft.com/office/powerpoint/2010/main" val="17563720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cs typeface="Calibri" panose="020F0502020204030204" pitchFamily="34" charset="0"/>
              </a:rPr>
              <a:t>Oxygen saturation will be same in Ascending aorta and </a:t>
            </a:r>
            <a:r>
              <a:rPr lang="en-US" sz="1200" dirty="0" err="1" smtClean="0">
                <a:latin typeface="Calibri" panose="020F0502020204030204" pitchFamily="34" charset="0"/>
                <a:cs typeface="Calibri" panose="020F0502020204030204" pitchFamily="34" charset="0"/>
              </a:rPr>
              <a:t>and</a:t>
            </a:r>
            <a:r>
              <a:rPr lang="en-US" sz="1200" dirty="0" smtClean="0">
                <a:latin typeface="Calibri" panose="020F0502020204030204" pitchFamily="34" charset="0"/>
                <a:cs typeface="Calibri" panose="020F0502020204030204" pitchFamily="34" charset="0"/>
              </a:rPr>
              <a:t> descending aorta and the blood flow in </a:t>
            </a:r>
            <a:r>
              <a:rPr lang="en-US" sz="1200" dirty="0" err="1" smtClean="0">
                <a:latin typeface="Calibri" panose="020F0502020204030204" pitchFamily="34" charset="0"/>
                <a:cs typeface="Calibri" panose="020F0502020204030204" pitchFamily="34" charset="0"/>
              </a:rPr>
              <a:t>ductus</a:t>
            </a:r>
            <a:r>
              <a:rPr lang="en-US" sz="1200" dirty="0" smtClean="0">
                <a:latin typeface="Calibri" panose="020F0502020204030204" pitchFamily="34" charset="0"/>
                <a:cs typeface="Calibri" panose="020F0502020204030204" pitchFamily="34" charset="0"/>
              </a:rPr>
              <a:t> is from aorta to pulmonary artery</a:t>
            </a: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86</a:t>
            </a:fld>
            <a:endParaRPr lang="en-US"/>
          </a:p>
        </p:txBody>
      </p:sp>
    </p:spTree>
    <p:extLst>
      <p:ext uri="{BB962C8B-B14F-4D97-AF65-F5344CB8AC3E}">
        <p14:creationId xmlns:p14="http://schemas.microsoft.com/office/powerpoint/2010/main" val="39480898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If the IVS in intact, the pulmonary blood flow is from aorta through </a:t>
            </a:r>
            <a:r>
              <a:rPr lang="en-US" sz="1200" dirty="0" err="1" smtClean="0">
                <a:latin typeface="Calibri" panose="020F0502020204030204" pitchFamily="34" charset="0"/>
                <a:cs typeface="Calibri" panose="020F0502020204030204" pitchFamily="34" charset="0"/>
              </a:rPr>
              <a:t>ductus</a:t>
            </a:r>
            <a:r>
              <a:rPr lang="en-US" sz="1200" dirty="0" smtClean="0">
                <a:latin typeface="Calibri" panose="020F0502020204030204" pitchFamily="34" charset="0"/>
                <a:cs typeface="Calibri" panose="020F0502020204030204" pitchFamily="34" charset="0"/>
              </a:rPr>
              <a:t> and the flow is reversed</a:t>
            </a:r>
          </a:p>
          <a:p>
            <a:endParaRPr lang="en-US" sz="12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In the presence of VSD, the flow depends on defect and pulmonary stenosis</a:t>
            </a: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87</a:t>
            </a:fld>
            <a:endParaRPr lang="en-US"/>
          </a:p>
        </p:txBody>
      </p:sp>
    </p:spTree>
    <p:extLst>
      <p:ext uri="{BB962C8B-B14F-4D97-AF65-F5344CB8AC3E}">
        <p14:creationId xmlns:p14="http://schemas.microsoft.com/office/powerpoint/2010/main" val="876720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Total anomalous pulmonary venous drainage to the portal vein in a newborn infant: course of the circulation, oxygen saturations (circled), and pressures. The patency of the </a:t>
            </a:r>
            <a:r>
              <a:rPr lang="en-US" dirty="0" err="1" smtClean="0"/>
              <a:t>ductus</a:t>
            </a:r>
            <a:r>
              <a:rPr lang="en-US" dirty="0" smtClean="0"/>
              <a:t> </a:t>
            </a:r>
            <a:r>
              <a:rPr lang="en-US" dirty="0" err="1" smtClean="0"/>
              <a:t>venosus</a:t>
            </a:r>
            <a:r>
              <a:rPr lang="en-US" dirty="0" smtClean="0"/>
              <a:t> permits pulmonary blood flow to return to the systemic veins with minimal obstruction to flow</a:t>
            </a:r>
          </a:p>
          <a:p>
            <a:endParaRPr lang="en-US" dirty="0" smtClean="0"/>
          </a:p>
          <a:p>
            <a:r>
              <a:rPr lang="en-US" dirty="0" smtClean="0"/>
              <a:t>2-</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88</a:t>
            </a:fld>
            <a:endParaRPr lang="en-US"/>
          </a:p>
        </p:txBody>
      </p:sp>
    </p:spTree>
    <p:extLst>
      <p:ext uri="{BB962C8B-B14F-4D97-AF65-F5344CB8AC3E}">
        <p14:creationId xmlns:p14="http://schemas.microsoft.com/office/powerpoint/2010/main" val="41384900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ventricular septal defect with development of right ventricular </a:t>
            </a:r>
            <a:r>
              <a:rPr lang="en-US" dirty="0" err="1" smtClean="0"/>
              <a:t>infundibular</a:t>
            </a:r>
            <a:r>
              <a:rPr lang="en-US" dirty="0" smtClean="0"/>
              <a:t> </a:t>
            </a:r>
            <a:r>
              <a:rPr lang="en-US" dirty="0" smtClean="0"/>
              <a:t>stenosis</a:t>
            </a:r>
            <a:endParaRPr lang="en-US" dirty="0" smtClean="0"/>
          </a:p>
          <a:p>
            <a:endParaRPr lang="en-US" dirty="0" smtClean="0"/>
          </a:p>
          <a:p>
            <a:r>
              <a:rPr lang="en-US" dirty="0" smtClean="0"/>
              <a:t> Muscular hypertrophy of the infundibulum has increased right ventricular outflow resistance, resulting in a right-to-left shunt through the defect. m, mean pressure</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90</a:t>
            </a:fld>
            <a:endParaRPr lang="en-US"/>
          </a:p>
        </p:txBody>
      </p:sp>
    </p:spTree>
    <p:extLst>
      <p:ext uri="{BB962C8B-B14F-4D97-AF65-F5344CB8AC3E}">
        <p14:creationId xmlns:p14="http://schemas.microsoft.com/office/powerpoint/2010/main" val="1084091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7D1D764D-0E25-49A5-8A8D-05B20755909A}" type="slidenum">
              <a:rPr lang="en-US" sz="1400" smtClean="0"/>
              <a:pPr>
                <a:spcBef>
                  <a:spcPct val="0"/>
                </a:spcBef>
              </a:pPr>
              <a:t>94</a:t>
            </a:fld>
            <a:endParaRPr lang="en-US" sz="1400" smtClean="0"/>
          </a:p>
        </p:txBody>
      </p:sp>
      <p:sp>
        <p:nvSpPr>
          <p:cNvPr id="16998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p:spPr>
      </p:sp>
      <p:sp>
        <p:nvSpPr>
          <p:cNvPr id="169988"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41809064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61DE5EB3-7C1B-4D6A-B8D5-49F726136F2E}" type="slidenum">
              <a:rPr lang="en-US" sz="1400" smtClean="0"/>
              <a:pPr>
                <a:spcBef>
                  <a:spcPct val="0"/>
                </a:spcBef>
              </a:pPr>
              <a:t>95</a:t>
            </a:fld>
            <a:endParaRPr lang="en-US" sz="1400" smtClean="0"/>
          </a:p>
        </p:txBody>
      </p:sp>
      <p:sp>
        <p:nvSpPr>
          <p:cNvPr id="172035"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p:spPr>
      </p:sp>
      <p:sp>
        <p:nvSpPr>
          <p:cNvPr id="172036"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151075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 and 1V</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9</a:t>
            </a:fld>
            <a:endParaRPr lang="en-US"/>
          </a:p>
        </p:txBody>
      </p:sp>
    </p:spTree>
    <p:extLst>
      <p:ext uri="{BB962C8B-B14F-4D97-AF65-F5344CB8AC3E}">
        <p14:creationId xmlns:p14="http://schemas.microsoft.com/office/powerpoint/2010/main" val="393501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Umbilical vein- </a:t>
            </a:r>
            <a:r>
              <a:rPr lang="en-US" dirty="0" err="1" smtClean="0"/>
              <a:t>ligamentum</a:t>
            </a:r>
            <a:r>
              <a:rPr lang="en-US" baseline="0" dirty="0" smtClean="0"/>
              <a:t> </a:t>
            </a:r>
            <a:r>
              <a:rPr lang="en-US" baseline="0" dirty="0" err="1" smtClean="0"/>
              <a:t>teres</a:t>
            </a:r>
            <a:endParaRPr lang="en-US" baseline="0" dirty="0" smtClean="0"/>
          </a:p>
          <a:p>
            <a:r>
              <a:rPr lang="en-US" baseline="0" dirty="0" err="1" smtClean="0"/>
              <a:t>Ductus</a:t>
            </a:r>
            <a:r>
              <a:rPr lang="en-US" baseline="0" dirty="0" smtClean="0"/>
              <a:t> </a:t>
            </a:r>
            <a:r>
              <a:rPr lang="en-US" baseline="0" dirty="0" err="1" smtClean="0"/>
              <a:t>venosus</a:t>
            </a:r>
            <a:r>
              <a:rPr lang="en-US" baseline="0" dirty="0" smtClean="0"/>
              <a:t>- </a:t>
            </a:r>
            <a:r>
              <a:rPr lang="en-US" baseline="0" dirty="0" err="1" smtClean="0"/>
              <a:t>ligamentum</a:t>
            </a:r>
            <a:r>
              <a:rPr lang="en-US" baseline="0" dirty="0" smtClean="0"/>
              <a:t> </a:t>
            </a:r>
            <a:r>
              <a:rPr lang="en-US" baseline="0" dirty="0" err="1" smtClean="0"/>
              <a:t>venosum</a:t>
            </a:r>
            <a:endParaRPr lang="en-US" baseline="0" dirty="0" smtClean="0"/>
          </a:p>
          <a:p>
            <a:r>
              <a:rPr lang="en-US" baseline="0" dirty="0" smtClean="0"/>
              <a:t>Umbilical artery- medial umbilical ligament</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10</a:t>
            </a:fld>
            <a:endParaRPr lang="en-US"/>
          </a:p>
        </p:txBody>
      </p:sp>
    </p:spTree>
    <p:extLst>
      <p:ext uri="{BB962C8B-B14F-4D97-AF65-F5344CB8AC3E}">
        <p14:creationId xmlns:p14="http://schemas.microsoft.com/office/powerpoint/2010/main" val="409233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panose="020F0502020204030204" pitchFamily="34" charset="0"/>
                <a:cs typeface="Calibri" panose="020F0502020204030204" pitchFamily="34" charset="0"/>
              </a:rPr>
              <a:t>2point</a:t>
            </a:r>
            <a:r>
              <a:rPr lang="en-US" sz="1200" dirty="0" smtClean="0">
                <a:latin typeface="Calibri" panose="020F0502020204030204" pitchFamily="34" charset="0"/>
                <a:cs typeface="Calibri" panose="020F0502020204030204" pitchFamily="34" charset="0"/>
                <a:sym typeface="Wingdings" panose="05000000000000000000" pitchFamily="2" charset="2"/>
              </a:rPr>
              <a:t></a:t>
            </a:r>
            <a:r>
              <a:rPr lang="en-US" sz="1200" dirty="0" smtClean="0">
                <a:latin typeface="Calibri" panose="020F0502020204030204" pitchFamily="34" charset="0"/>
                <a:cs typeface="Calibri" panose="020F0502020204030204" pitchFamily="34" charset="0"/>
              </a:rPr>
              <a:t> This makes fetal hemoglobin behave as if 2,3-DPG levels are low; therefore, the oxygen dissociation curve is shifted to the left. </a:t>
            </a:r>
          </a:p>
          <a:p>
            <a:pPr marL="0" indent="0">
              <a:buNone/>
            </a:pPr>
            <a:endParaRPr lang="en-US" sz="1200"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12</a:t>
            </a:fld>
            <a:endParaRPr lang="en-US"/>
          </a:p>
        </p:txBody>
      </p:sp>
    </p:spTree>
    <p:extLst>
      <p:ext uri="{BB962C8B-B14F-4D97-AF65-F5344CB8AC3E}">
        <p14:creationId xmlns:p14="http://schemas.microsoft.com/office/powerpoint/2010/main" val="2519841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Shift to left</a:t>
            </a:r>
            <a:r>
              <a:rPr lang="en-US" dirty="0" smtClean="0">
                <a:sym typeface="Wingdings" panose="05000000000000000000" pitchFamily="2" charset="2"/>
              </a:rPr>
              <a:t> RBC</a:t>
            </a:r>
            <a:r>
              <a:rPr lang="en-US" baseline="0" dirty="0" smtClean="0">
                <a:sym typeface="Wingdings" panose="05000000000000000000" pitchFamily="2" charset="2"/>
              </a:rPr>
              <a:t> binds with oxygen.</a:t>
            </a:r>
          </a:p>
          <a:p>
            <a:r>
              <a:rPr lang="en-US" baseline="0" dirty="0" smtClean="0">
                <a:sym typeface="Wingdings" panose="05000000000000000000" pitchFamily="2" charset="2"/>
              </a:rPr>
              <a:t>Shift to right oxygen dissociates from RBC</a:t>
            </a:r>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13</a:t>
            </a:fld>
            <a:endParaRPr lang="en-US"/>
          </a:p>
        </p:txBody>
      </p:sp>
    </p:spTree>
    <p:extLst>
      <p:ext uri="{BB962C8B-B14F-4D97-AF65-F5344CB8AC3E}">
        <p14:creationId xmlns:p14="http://schemas.microsoft.com/office/powerpoint/2010/main" val="249364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cs typeface="Calibri" panose="020F0502020204030204" pitchFamily="34" charset="0"/>
              </a:rPr>
              <a:t>. Portal venous blood is largely distributed to the right liver lobe and only a small proportion passes through the </a:t>
            </a:r>
            <a:r>
              <a:rPr lang="en-US" sz="1200" dirty="0" err="1" smtClean="0">
                <a:latin typeface="Calibri" panose="020F0502020204030204" pitchFamily="34" charset="0"/>
                <a:cs typeface="Calibri" panose="020F0502020204030204" pitchFamily="34" charset="0"/>
              </a:rPr>
              <a:t>ductus</a:t>
            </a:r>
            <a:r>
              <a:rPr lang="en-US" sz="1200" dirty="0" smtClean="0">
                <a:latin typeface="Calibri" panose="020F0502020204030204" pitchFamily="34" charset="0"/>
                <a:cs typeface="Calibri" panose="020F0502020204030204" pitchFamily="34" charset="0"/>
              </a:rPr>
              <a:t> </a:t>
            </a:r>
            <a:r>
              <a:rPr lang="en-US" sz="1200" dirty="0" err="1" smtClean="0">
                <a:latin typeface="Calibri" panose="020F0502020204030204" pitchFamily="34" charset="0"/>
                <a:cs typeface="Calibri" panose="020F0502020204030204" pitchFamily="34" charset="0"/>
              </a:rPr>
              <a:t>venosus</a:t>
            </a:r>
            <a:endParaRPr lang="en-US" sz="1200"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DACC5410-BA64-43C5-B9D7-CEA9990143B2}" type="slidenum">
              <a:rPr lang="en-US" smtClean="0"/>
              <a:t>18</a:t>
            </a:fld>
            <a:endParaRPr lang="en-US"/>
          </a:p>
        </p:txBody>
      </p:sp>
    </p:spTree>
    <p:extLst>
      <p:ext uri="{BB962C8B-B14F-4D97-AF65-F5344CB8AC3E}">
        <p14:creationId xmlns:p14="http://schemas.microsoft.com/office/powerpoint/2010/main" val="1319861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F2AC47-B898-4A63-B729-7DB910843F0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0E65F-65DD-43F2-BE9C-902C4DD72DEC}" type="slidenum">
              <a:rPr lang="en-US" smtClean="0"/>
              <a:t>‹#›</a:t>
            </a:fld>
            <a:endParaRPr lang="en-US"/>
          </a:p>
        </p:txBody>
      </p:sp>
    </p:spTree>
    <p:extLst>
      <p:ext uri="{BB962C8B-B14F-4D97-AF65-F5344CB8AC3E}">
        <p14:creationId xmlns:p14="http://schemas.microsoft.com/office/powerpoint/2010/main" val="2583183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F2AC47-B898-4A63-B729-7DB910843F0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0E65F-65DD-43F2-BE9C-902C4DD72DEC}" type="slidenum">
              <a:rPr lang="en-US" smtClean="0"/>
              <a:t>‹#›</a:t>
            </a:fld>
            <a:endParaRPr lang="en-US"/>
          </a:p>
        </p:txBody>
      </p:sp>
    </p:spTree>
    <p:extLst>
      <p:ext uri="{BB962C8B-B14F-4D97-AF65-F5344CB8AC3E}">
        <p14:creationId xmlns:p14="http://schemas.microsoft.com/office/powerpoint/2010/main" val="49024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F2AC47-B898-4A63-B729-7DB910843F0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0E65F-65DD-43F2-BE9C-902C4DD72DE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41312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F2AC47-B898-4A63-B729-7DB910843F0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0E65F-65DD-43F2-BE9C-902C4DD72DEC}" type="slidenum">
              <a:rPr lang="en-US" smtClean="0"/>
              <a:t>‹#›</a:t>
            </a:fld>
            <a:endParaRPr lang="en-US"/>
          </a:p>
        </p:txBody>
      </p:sp>
    </p:spTree>
    <p:extLst>
      <p:ext uri="{BB962C8B-B14F-4D97-AF65-F5344CB8AC3E}">
        <p14:creationId xmlns:p14="http://schemas.microsoft.com/office/powerpoint/2010/main" val="747789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F2AC47-B898-4A63-B729-7DB910843F0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0E65F-65DD-43F2-BE9C-902C4DD72DE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4710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F2AC47-B898-4A63-B729-7DB910843F0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0E65F-65DD-43F2-BE9C-902C4DD72DEC}" type="slidenum">
              <a:rPr lang="en-US" smtClean="0"/>
              <a:t>‹#›</a:t>
            </a:fld>
            <a:endParaRPr lang="en-US"/>
          </a:p>
        </p:txBody>
      </p:sp>
    </p:spTree>
    <p:extLst>
      <p:ext uri="{BB962C8B-B14F-4D97-AF65-F5344CB8AC3E}">
        <p14:creationId xmlns:p14="http://schemas.microsoft.com/office/powerpoint/2010/main" val="3968654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F2AC47-B898-4A63-B729-7DB910843F0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0E65F-65DD-43F2-BE9C-902C4DD72DEC}" type="slidenum">
              <a:rPr lang="en-US" smtClean="0"/>
              <a:t>‹#›</a:t>
            </a:fld>
            <a:endParaRPr lang="en-US"/>
          </a:p>
        </p:txBody>
      </p:sp>
    </p:spTree>
    <p:extLst>
      <p:ext uri="{BB962C8B-B14F-4D97-AF65-F5344CB8AC3E}">
        <p14:creationId xmlns:p14="http://schemas.microsoft.com/office/powerpoint/2010/main" val="276081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F2AC47-B898-4A63-B729-7DB910843F0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0E65F-65DD-43F2-BE9C-902C4DD72DEC}" type="slidenum">
              <a:rPr lang="en-US" smtClean="0"/>
              <a:t>‹#›</a:t>
            </a:fld>
            <a:endParaRPr lang="en-US"/>
          </a:p>
        </p:txBody>
      </p:sp>
    </p:spTree>
    <p:extLst>
      <p:ext uri="{BB962C8B-B14F-4D97-AF65-F5344CB8AC3E}">
        <p14:creationId xmlns:p14="http://schemas.microsoft.com/office/powerpoint/2010/main" val="362586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F2AC47-B898-4A63-B729-7DB910843F0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0E65F-65DD-43F2-BE9C-902C4DD72DEC}" type="slidenum">
              <a:rPr lang="en-US" smtClean="0"/>
              <a:t>‹#›</a:t>
            </a:fld>
            <a:endParaRPr lang="en-US"/>
          </a:p>
        </p:txBody>
      </p:sp>
    </p:spTree>
    <p:extLst>
      <p:ext uri="{BB962C8B-B14F-4D97-AF65-F5344CB8AC3E}">
        <p14:creationId xmlns:p14="http://schemas.microsoft.com/office/powerpoint/2010/main" val="70210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F2AC47-B898-4A63-B729-7DB910843F0A}"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0E65F-65DD-43F2-BE9C-902C4DD72DEC}" type="slidenum">
              <a:rPr lang="en-US" smtClean="0"/>
              <a:t>‹#›</a:t>
            </a:fld>
            <a:endParaRPr lang="en-US"/>
          </a:p>
        </p:txBody>
      </p:sp>
    </p:spTree>
    <p:extLst>
      <p:ext uri="{BB962C8B-B14F-4D97-AF65-F5344CB8AC3E}">
        <p14:creationId xmlns:p14="http://schemas.microsoft.com/office/powerpoint/2010/main" val="88455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F2AC47-B898-4A63-B729-7DB910843F0A}"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0E65F-65DD-43F2-BE9C-902C4DD72DEC}" type="slidenum">
              <a:rPr lang="en-US" smtClean="0"/>
              <a:t>‹#›</a:t>
            </a:fld>
            <a:endParaRPr lang="en-US"/>
          </a:p>
        </p:txBody>
      </p:sp>
    </p:spTree>
    <p:extLst>
      <p:ext uri="{BB962C8B-B14F-4D97-AF65-F5344CB8AC3E}">
        <p14:creationId xmlns:p14="http://schemas.microsoft.com/office/powerpoint/2010/main" val="57869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F2AC47-B898-4A63-B729-7DB910843F0A}"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30E65F-65DD-43F2-BE9C-902C4DD72DEC}" type="slidenum">
              <a:rPr lang="en-US" smtClean="0"/>
              <a:t>‹#›</a:t>
            </a:fld>
            <a:endParaRPr lang="en-US"/>
          </a:p>
        </p:txBody>
      </p:sp>
    </p:spTree>
    <p:extLst>
      <p:ext uri="{BB962C8B-B14F-4D97-AF65-F5344CB8AC3E}">
        <p14:creationId xmlns:p14="http://schemas.microsoft.com/office/powerpoint/2010/main" val="211447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F2AC47-B898-4A63-B729-7DB910843F0A}"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30E65F-65DD-43F2-BE9C-902C4DD72DEC}" type="slidenum">
              <a:rPr lang="en-US" smtClean="0"/>
              <a:t>‹#›</a:t>
            </a:fld>
            <a:endParaRPr lang="en-US"/>
          </a:p>
        </p:txBody>
      </p:sp>
    </p:spTree>
    <p:extLst>
      <p:ext uri="{BB962C8B-B14F-4D97-AF65-F5344CB8AC3E}">
        <p14:creationId xmlns:p14="http://schemas.microsoft.com/office/powerpoint/2010/main" val="14247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2AC47-B898-4A63-B729-7DB910843F0A}"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30E65F-65DD-43F2-BE9C-902C4DD72DEC}" type="slidenum">
              <a:rPr lang="en-US" smtClean="0"/>
              <a:t>‹#›</a:t>
            </a:fld>
            <a:endParaRPr lang="en-US"/>
          </a:p>
        </p:txBody>
      </p:sp>
    </p:spTree>
    <p:extLst>
      <p:ext uri="{BB962C8B-B14F-4D97-AF65-F5344CB8AC3E}">
        <p14:creationId xmlns:p14="http://schemas.microsoft.com/office/powerpoint/2010/main" val="370865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2AC47-B898-4A63-B729-7DB910843F0A}"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0E65F-65DD-43F2-BE9C-902C4DD72DEC}" type="slidenum">
              <a:rPr lang="en-US" smtClean="0"/>
              <a:t>‹#›</a:t>
            </a:fld>
            <a:endParaRPr lang="en-US"/>
          </a:p>
        </p:txBody>
      </p:sp>
    </p:spTree>
    <p:extLst>
      <p:ext uri="{BB962C8B-B14F-4D97-AF65-F5344CB8AC3E}">
        <p14:creationId xmlns:p14="http://schemas.microsoft.com/office/powerpoint/2010/main" val="19352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2AC47-B898-4A63-B729-7DB910843F0A}"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0E65F-65DD-43F2-BE9C-902C4DD72DEC}" type="slidenum">
              <a:rPr lang="en-US" smtClean="0"/>
              <a:t>‹#›</a:t>
            </a:fld>
            <a:endParaRPr lang="en-US"/>
          </a:p>
        </p:txBody>
      </p:sp>
    </p:spTree>
    <p:extLst>
      <p:ext uri="{BB962C8B-B14F-4D97-AF65-F5344CB8AC3E}">
        <p14:creationId xmlns:p14="http://schemas.microsoft.com/office/powerpoint/2010/main" val="349946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F2AC47-B898-4A63-B729-7DB910843F0A}" type="datetimeFigureOut">
              <a:rPr lang="en-US" smtClean="0"/>
              <a:t>7/18/2023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430E65F-65DD-43F2-BE9C-902C4DD72DEC}" type="slidenum">
              <a:rPr lang="en-US" smtClean="0"/>
              <a:t>‹#›</a:t>
            </a:fld>
            <a:endParaRPr lang="en-US"/>
          </a:p>
        </p:txBody>
      </p:sp>
    </p:spTree>
    <p:extLst>
      <p:ext uri="{BB962C8B-B14F-4D97-AF65-F5344CB8AC3E}">
        <p14:creationId xmlns:p14="http://schemas.microsoft.com/office/powerpoint/2010/main" val="4105984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066" y="4050833"/>
            <a:ext cx="8906175" cy="1531101"/>
          </a:xfrm>
        </p:spPr>
        <p:txBody>
          <a:bodyPr>
            <a:noAutofit/>
          </a:bodyPr>
          <a:lstStyle/>
          <a:p>
            <a:pPr algn="ctr"/>
            <a:r>
              <a:rPr lang="en-US" b="1" dirty="0" err="1" smtClean="0">
                <a:solidFill>
                  <a:schemeClr val="tx1"/>
                </a:solidFill>
                <a:latin typeface="Calibri" panose="020F0502020204030204" pitchFamily="34" charset="0"/>
                <a:cs typeface="Calibri" panose="020F0502020204030204" pitchFamily="34" charset="0"/>
              </a:rPr>
              <a:t>Dr</a:t>
            </a:r>
            <a:r>
              <a:rPr lang="en-US" b="1" dirty="0" smtClean="0">
                <a:solidFill>
                  <a:schemeClr val="tx1"/>
                </a:solidFill>
                <a:latin typeface="Calibri" panose="020F0502020204030204" pitchFamily="34" charset="0"/>
                <a:cs typeface="Calibri" panose="020F0502020204030204" pitchFamily="34" charset="0"/>
              </a:rPr>
              <a:t> Abhiman Shetty</a:t>
            </a:r>
          </a:p>
          <a:p>
            <a:pPr algn="ctr"/>
            <a:r>
              <a:rPr lang="en-US" b="1" dirty="0" smtClean="0">
                <a:solidFill>
                  <a:schemeClr val="tx1"/>
                </a:solidFill>
                <a:latin typeface="Calibri" panose="020F0502020204030204" pitchFamily="34" charset="0"/>
                <a:cs typeface="Calibri" panose="020F0502020204030204" pitchFamily="34" charset="0"/>
              </a:rPr>
              <a:t>Senior Resident</a:t>
            </a:r>
          </a:p>
          <a:p>
            <a:pPr algn="ctr"/>
            <a:r>
              <a:rPr lang="en-US" b="1" dirty="0" smtClean="0">
                <a:solidFill>
                  <a:schemeClr val="tx1"/>
                </a:solidFill>
                <a:latin typeface="Calibri" panose="020F0502020204030204" pitchFamily="34" charset="0"/>
                <a:cs typeface="Calibri" panose="020F0502020204030204" pitchFamily="34" charset="0"/>
              </a:rPr>
              <a:t>Department of Cardiology</a:t>
            </a:r>
          </a:p>
          <a:p>
            <a:pPr algn="ctr"/>
            <a:r>
              <a:rPr lang="en-US" b="1" dirty="0" smtClean="0">
                <a:solidFill>
                  <a:schemeClr val="tx1"/>
                </a:solidFill>
                <a:latin typeface="Calibri" panose="020F0502020204030204" pitchFamily="34" charset="0"/>
                <a:cs typeface="Calibri" panose="020F0502020204030204" pitchFamily="34" charset="0"/>
              </a:rPr>
              <a:t>Government Medical College Kozhikode</a:t>
            </a:r>
            <a:r>
              <a:rPr lang="en-US" b="1" dirty="0" smtClean="0">
                <a:latin typeface="Calibri" panose="020F0502020204030204" pitchFamily="34" charset="0"/>
                <a:cs typeface="Calibri" panose="020F0502020204030204" pitchFamily="34" charset="0"/>
              </a:rPr>
              <a:t> </a:t>
            </a:r>
            <a:endParaRPr lang="en-US" b="1" dirty="0">
              <a:latin typeface="Calibri" panose="020F0502020204030204" pitchFamily="34" charset="0"/>
              <a:cs typeface="Calibri" panose="020F0502020204030204" pitchFamily="34" charset="0"/>
            </a:endParaRPr>
          </a:p>
        </p:txBody>
      </p:sp>
      <p:sp>
        <p:nvSpPr>
          <p:cNvPr id="5" name="Rectangle 1"/>
          <p:cNvSpPr txBox="1">
            <a:spLocks noChangeArrowheads="1"/>
          </p:cNvSpPr>
          <p:nvPr/>
        </p:nvSpPr>
        <p:spPr>
          <a:xfrm>
            <a:off x="1807317" y="1760561"/>
            <a:ext cx="8079474" cy="1965278"/>
          </a:xfrm>
          <a:prstGeom prst="rect">
            <a:avLst/>
          </a:prstGeom>
          <a:ln>
            <a:solidFill>
              <a:schemeClr val="tx1"/>
            </a:solidFill>
            <a:round/>
            <a:headEnd/>
            <a:tailEnd/>
          </a:ln>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4400" b="1" dirty="0" smtClean="0">
                <a:solidFill>
                  <a:srgbClr val="FF0000"/>
                </a:solidFill>
                <a:latin typeface="Calibri" panose="020F0502020204030204" pitchFamily="34" charset="0"/>
              </a:rPr>
              <a:t>FOETAL CIRCULATION</a:t>
            </a:r>
            <a:br>
              <a:rPr lang="en-US" sz="4400" b="1" dirty="0" smtClean="0">
                <a:solidFill>
                  <a:srgbClr val="FF0000"/>
                </a:solidFill>
                <a:latin typeface="Calibri" panose="020F0502020204030204" pitchFamily="34" charset="0"/>
              </a:rPr>
            </a:br>
            <a:r>
              <a:rPr lang="en-US" sz="4400" b="1" dirty="0" smtClean="0">
                <a:solidFill>
                  <a:srgbClr val="FF0000"/>
                </a:solidFill>
                <a:latin typeface="Calibri" panose="020F0502020204030204" pitchFamily="34" charset="0"/>
              </a:rPr>
              <a:t>&amp;</a:t>
            </a:r>
            <a:br>
              <a:rPr lang="en-US" sz="4400" b="1" dirty="0" smtClean="0">
                <a:solidFill>
                  <a:srgbClr val="FF0000"/>
                </a:solidFill>
                <a:latin typeface="Calibri" panose="020F0502020204030204" pitchFamily="34" charset="0"/>
              </a:rPr>
            </a:br>
            <a:r>
              <a:rPr lang="en-US" sz="4400" b="1" dirty="0" smtClean="0">
                <a:solidFill>
                  <a:srgbClr val="FF0000"/>
                </a:solidFill>
                <a:latin typeface="Calibri" panose="020F0502020204030204" pitchFamily="34" charset="0"/>
              </a:rPr>
              <a:t>CHANGES AFTER BIRTH</a:t>
            </a:r>
            <a:endParaRPr lang="en-US" sz="4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457091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8615" y="395785"/>
            <a:ext cx="4667534" cy="5991367"/>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00048" y="395785"/>
            <a:ext cx="5104261" cy="6114197"/>
          </a:xfrm>
        </p:spPr>
      </p:pic>
    </p:spTree>
    <p:extLst>
      <p:ext uri="{BB962C8B-B14F-4D97-AF65-F5344CB8AC3E}">
        <p14:creationId xmlns:p14="http://schemas.microsoft.com/office/powerpoint/2010/main" val="2748215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216944"/>
            <a:ext cx="5158854" cy="888526"/>
          </a:xfrm>
        </p:spPr>
        <p:txBody>
          <a:bodyPr>
            <a:noAutofit/>
          </a:bodyPr>
          <a:lstStyle/>
          <a:p>
            <a:r>
              <a:rPr lang="en-US" sz="3600" dirty="0" smtClean="0">
                <a:latin typeface="Calibri" panose="020F0502020204030204" pitchFamily="34" charset="0"/>
                <a:cs typeface="Calibri" panose="020F0502020204030204" pitchFamily="34" charset="0"/>
              </a:rPr>
              <a:t>O2 DISSOCIATION CURVE</a:t>
            </a:r>
            <a:endParaRPr lang="en-US" sz="3600" dirty="0">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5958" y="805217"/>
            <a:ext cx="5609230" cy="5704764"/>
          </a:xfrm>
        </p:spPr>
      </p:pic>
      <p:sp>
        <p:nvSpPr>
          <p:cNvPr id="4" name="Text Placeholder 3"/>
          <p:cNvSpPr>
            <a:spLocks noGrp="1"/>
          </p:cNvSpPr>
          <p:nvPr>
            <p:ph type="body" sz="half" idx="2"/>
          </p:nvPr>
        </p:nvSpPr>
        <p:spPr>
          <a:xfrm>
            <a:off x="677333" y="1965278"/>
            <a:ext cx="4153973" cy="4544703"/>
          </a:xfrm>
        </p:spPr>
        <p:txBody>
          <a:bodyPr>
            <a:noAutofit/>
          </a:bodyPr>
          <a:lstStyle/>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O2 Dissociation curve is shifted to left in fetal circulation as compared to adult circulation</a:t>
            </a:r>
          </a:p>
          <a:p>
            <a:endParaRPr lang="en-US" sz="2400" dirty="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The Dissociation curve to left which increases the affinity of oxygen to red blood cells and help in the oxygenation in placenta</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288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9307" y="614149"/>
            <a:ext cx="11764371" cy="6127845"/>
          </a:xfrm>
        </p:spPr>
        <p:txBody>
          <a:bodyPr>
            <a:normAutofit/>
          </a:bodyPr>
          <a:lstStyle/>
          <a:p>
            <a:r>
              <a:rPr lang="en-US" sz="2400" dirty="0">
                <a:latin typeface="Calibri" panose="020F0502020204030204" pitchFamily="34" charset="0"/>
                <a:cs typeface="Calibri" panose="020F0502020204030204" pitchFamily="34" charset="0"/>
              </a:rPr>
              <a:t>Fetal hemoglobin has considerably less affinity for 2,3-DPG than does adult hemoglobin</a:t>
            </a:r>
            <a:r>
              <a:rPr lang="en-US" sz="2400" dirty="0" smtClean="0">
                <a:latin typeface="Calibri" panose="020F0502020204030204" pitchFamily="34" charset="0"/>
                <a:cs typeface="Calibri" panose="020F0502020204030204" pitchFamily="34" charset="0"/>
              </a:rPr>
              <a:t>.</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 human blood, the affinity of fetal hemoglobin for 2,3-DPG is only about 40% that of adult </a:t>
            </a:r>
            <a:r>
              <a:rPr lang="en-US" sz="2400" dirty="0" smtClean="0">
                <a:latin typeface="Calibri" panose="020F0502020204030204" pitchFamily="34" charset="0"/>
                <a:cs typeface="Calibri" panose="020F0502020204030204" pitchFamily="34" charset="0"/>
              </a:rPr>
              <a:t>hemoglobin</a:t>
            </a: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F</a:t>
            </a:r>
            <a:r>
              <a:rPr lang="en-US" sz="2400" dirty="0" smtClean="0">
                <a:latin typeface="Calibri" panose="020F0502020204030204" pitchFamily="34" charset="0"/>
                <a:cs typeface="Calibri" panose="020F0502020204030204" pitchFamily="34" charset="0"/>
              </a:rPr>
              <a:t>etal </a:t>
            </a:r>
            <a:r>
              <a:rPr lang="en-US" sz="2400" dirty="0">
                <a:latin typeface="Calibri" panose="020F0502020204030204" pitchFamily="34" charset="0"/>
                <a:cs typeface="Calibri" panose="020F0502020204030204" pitchFamily="34" charset="0"/>
              </a:rPr>
              <a:t>red cells do </a:t>
            </a:r>
            <a:r>
              <a:rPr lang="en-US" sz="2400" dirty="0" smtClean="0">
                <a:latin typeface="Calibri" panose="020F0502020204030204" pitchFamily="34" charset="0"/>
                <a:cs typeface="Calibri" panose="020F0502020204030204" pitchFamily="34" charset="0"/>
              </a:rPr>
              <a:t>contain </a:t>
            </a:r>
            <a:r>
              <a:rPr lang="en-US" sz="2400" dirty="0">
                <a:latin typeface="Calibri" panose="020F0502020204030204" pitchFamily="34" charset="0"/>
                <a:cs typeface="Calibri" panose="020F0502020204030204" pitchFamily="34" charset="0"/>
              </a:rPr>
              <a:t>2,3-DPG, the poor binding of 2,3-DPG by fetal hemoglobin is an important factor in facilitating transport of oxygen across the placenta from mother to fetus. </a:t>
            </a:r>
          </a:p>
        </p:txBody>
      </p:sp>
    </p:spTree>
    <p:extLst>
      <p:ext uri="{BB962C8B-B14F-4D97-AF65-F5344CB8AC3E}">
        <p14:creationId xmlns:p14="http://schemas.microsoft.com/office/powerpoint/2010/main" val="354029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5093" y="791570"/>
            <a:ext cx="10167580" cy="5308979"/>
          </a:xfrm>
        </p:spPr>
      </p:pic>
    </p:spTree>
    <p:extLst>
      <p:ext uri="{BB962C8B-B14F-4D97-AF65-F5344CB8AC3E}">
        <p14:creationId xmlns:p14="http://schemas.microsoft.com/office/powerpoint/2010/main" val="1375549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887105"/>
            <a:ext cx="11614245" cy="4667534"/>
          </a:xfrm>
        </p:spPr>
        <p:txBody>
          <a:bodyPr>
            <a:noAutofit/>
          </a:bodyPr>
          <a:lstStyle/>
          <a:p>
            <a:r>
              <a:rPr lang="en-US" sz="2400" dirty="0">
                <a:latin typeface="Calibri" panose="020F0502020204030204" pitchFamily="34" charset="0"/>
                <a:cs typeface="Calibri" panose="020F0502020204030204" pitchFamily="34" charset="0"/>
              </a:rPr>
              <a:t>On the maternal side of the placenta, the reduction of hemoglobin effectively shifts the curve to the right, increasing oxygen release</a:t>
            </a:r>
            <a:r>
              <a:rPr lang="en-US" sz="2400" dirty="0" smtClean="0">
                <a:latin typeface="Calibri" panose="020F0502020204030204" pitchFamily="34" charset="0"/>
                <a:cs typeface="Calibri" panose="020F0502020204030204" pitchFamily="34" charset="0"/>
              </a:rPr>
              <a:t>.</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On the fetal side, 2,3-DPG does not interfere with the affinity of fetal hemoglobin for oxygen and thus the uptake of oxygen by fetal erythrocytes.</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0033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3207" y="191069"/>
            <a:ext cx="9198590" cy="900752"/>
          </a:xfrm>
        </p:spPr>
        <p:txBody>
          <a:bodyPr>
            <a:normAutofit/>
          </a:bodyPr>
          <a:lstStyle/>
          <a:p>
            <a:r>
              <a:rPr lang="en-US" sz="4000" dirty="0" smtClean="0"/>
              <a:t>COURSE OF BLOOD FLOW</a:t>
            </a:r>
            <a:endParaRPr lang="en-US" sz="4000" dirty="0"/>
          </a:p>
        </p:txBody>
      </p:sp>
      <p:sp>
        <p:nvSpPr>
          <p:cNvPr id="6" name="Content Placeholder 5"/>
          <p:cNvSpPr>
            <a:spLocks noGrp="1"/>
          </p:cNvSpPr>
          <p:nvPr>
            <p:ph idx="1"/>
          </p:nvPr>
        </p:nvSpPr>
        <p:spPr>
          <a:xfrm>
            <a:off x="409433" y="1351128"/>
            <a:ext cx="10944367" cy="4825835"/>
          </a:xfrm>
        </p:spPr>
        <p:txBody>
          <a:bodyPr>
            <a:normAutofit/>
          </a:bodyPr>
          <a:lstStyle/>
          <a:p>
            <a:endParaRPr lang="en-US" dirty="0" smtClean="0"/>
          </a:p>
          <a:p>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placenta receives the largest amount of combined (i.e., right and left) ventricular output (55%) and has the lowest vascular resistance in fetuses.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superior vena cava (SVC) drains the upper part of the body, including the brain (15% of combined ventricular output</a:t>
            </a:r>
            <a:r>
              <a:rPr lang="en-US" sz="2400" dirty="0" smtClean="0">
                <a:latin typeface="Calibri" panose="020F0502020204030204" pitchFamily="34" charset="0"/>
                <a:cs typeface="Calibri" panose="020F0502020204030204" pitchFamily="34" charset="0"/>
              </a:rPr>
              <a:t>).</a:t>
            </a: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a:t>
            </a:r>
            <a:r>
              <a:rPr lang="en-US" sz="2400" dirty="0" smtClean="0">
                <a:latin typeface="Calibri" panose="020F0502020204030204" pitchFamily="34" charset="0"/>
                <a:cs typeface="Calibri" panose="020F0502020204030204" pitchFamily="34" charset="0"/>
              </a:rPr>
              <a:t>he </a:t>
            </a:r>
            <a:r>
              <a:rPr lang="en-US" sz="2400" dirty="0">
                <a:latin typeface="Calibri" panose="020F0502020204030204" pitchFamily="34" charset="0"/>
                <a:cs typeface="Calibri" panose="020F0502020204030204" pitchFamily="34" charset="0"/>
              </a:rPr>
              <a:t>inferior vena cava (IVC) drains the lower part of the body and the placenta (70% of combined </a:t>
            </a:r>
            <a:r>
              <a:rPr lang="en-US" sz="2400" dirty="0" smtClean="0">
                <a:latin typeface="Calibri" panose="020F0502020204030204" pitchFamily="34" charset="0"/>
                <a:cs typeface="Calibri" panose="020F0502020204030204" pitchFamily="34" charset="0"/>
              </a:rPr>
              <a:t>ventricular output)</a:t>
            </a:r>
          </a:p>
          <a:p>
            <a:endParaRPr lang="en-US" dirty="0"/>
          </a:p>
        </p:txBody>
      </p:sp>
    </p:spTree>
    <p:extLst>
      <p:ext uri="{BB962C8B-B14F-4D97-AF65-F5344CB8AC3E}">
        <p14:creationId xmlns:p14="http://schemas.microsoft.com/office/powerpoint/2010/main" val="3709197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25" y="0"/>
            <a:ext cx="11559655" cy="6687403"/>
          </a:xfrm>
        </p:spPr>
        <p:txBody>
          <a:bodyPr/>
          <a:lstStyle/>
          <a:p>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a:t>
            </a:r>
            <a:r>
              <a:rPr lang="en-US" sz="2400" dirty="0" smtClean="0">
                <a:latin typeface="Calibri" panose="020F0502020204030204" pitchFamily="34" charset="0"/>
                <a:cs typeface="Calibri" panose="020F0502020204030204" pitchFamily="34" charset="0"/>
              </a:rPr>
              <a:t>he </a:t>
            </a:r>
            <a:r>
              <a:rPr lang="en-US" sz="2400" dirty="0">
                <a:latin typeface="Calibri" panose="020F0502020204030204" pitchFamily="34" charset="0"/>
                <a:cs typeface="Calibri" panose="020F0502020204030204" pitchFamily="34" charset="0"/>
              </a:rPr>
              <a:t>blood is oxygenated in the placenta, the oxygen saturation in the IVC (70%) is higher than that in the SVC (40%). The highest PO2 is found in the umbilical vein (32 mm Hg</a:t>
            </a:r>
            <a:r>
              <a:rPr lang="en-US" sz="2400" dirty="0" smtClean="0">
                <a:latin typeface="Calibri" panose="020F0502020204030204" pitchFamily="34" charset="0"/>
                <a:cs typeface="Calibri" panose="020F0502020204030204" pitchFamily="34" charset="0"/>
              </a:rPr>
              <a:t>).</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Most of the SVC blood goes to the right ventricle (RV). </a:t>
            </a:r>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O</a:t>
            </a:r>
            <a:r>
              <a:rPr lang="en-US" sz="2400" dirty="0" smtClean="0">
                <a:latin typeface="Calibri" panose="020F0502020204030204" pitchFamily="34" charset="0"/>
                <a:cs typeface="Calibri" panose="020F0502020204030204" pitchFamily="34" charset="0"/>
              </a:rPr>
              <a:t>ne </a:t>
            </a:r>
            <a:r>
              <a:rPr lang="en-US" sz="2400" dirty="0">
                <a:latin typeface="Calibri" panose="020F0502020204030204" pitchFamily="34" charset="0"/>
                <a:cs typeface="Calibri" panose="020F0502020204030204" pitchFamily="34" charset="0"/>
              </a:rPr>
              <a:t>third of the IVC blood with higher oxygen saturation is directed by the crista </a:t>
            </a:r>
            <a:r>
              <a:rPr lang="en-US" sz="2400" dirty="0" err="1">
                <a:latin typeface="Calibri" panose="020F0502020204030204" pitchFamily="34" charset="0"/>
                <a:cs typeface="Calibri" panose="020F0502020204030204" pitchFamily="34" charset="0"/>
              </a:rPr>
              <a:t>dividens</a:t>
            </a:r>
            <a:r>
              <a:rPr lang="en-US" sz="2400" dirty="0">
                <a:latin typeface="Calibri" panose="020F0502020204030204" pitchFamily="34" charset="0"/>
                <a:cs typeface="Calibri" panose="020F0502020204030204" pitchFamily="34" charset="0"/>
              </a:rPr>
              <a:t> to the left atrium (LA) through the foramen ovale, and the remaining two thirds enters the RV and pulmonary artery (PA). </a:t>
            </a:r>
          </a:p>
          <a:p>
            <a:endParaRPr lang="en-US" dirty="0"/>
          </a:p>
        </p:txBody>
      </p:sp>
    </p:spTree>
    <p:extLst>
      <p:ext uri="{BB962C8B-B14F-4D97-AF65-F5344CB8AC3E}">
        <p14:creationId xmlns:p14="http://schemas.microsoft.com/office/powerpoint/2010/main" val="1744642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25" y="723331"/>
            <a:ext cx="11423175" cy="5882185"/>
          </a:xfrm>
        </p:spPr>
        <p:txBody>
          <a:bodyPr>
            <a:normAutofit/>
          </a:bodyPr>
          <a:lstStyle/>
          <a:p>
            <a:endParaRPr lang="en-US" dirty="0"/>
          </a:p>
          <a:p>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result is that the brain and coronary circulation receive blood with higher oxygen </a:t>
            </a:r>
            <a:r>
              <a:rPr lang="en-US" sz="2400" dirty="0" smtClean="0">
                <a:latin typeface="Calibri" panose="020F0502020204030204" pitchFamily="34" charset="0"/>
                <a:cs typeface="Calibri" panose="020F0502020204030204" pitchFamily="34" charset="0"/>
              </a:rPr>
              <a:t>saturation </a:t>
            </a:r>
            <a:r>
              <a:rPr lang="en-US" sz="2400" dirty="0">
                <a:latin typeface="Calibri" panose="020F0502020204030204" pitchFamily="34" charset="0"/>
                <a:cs typeface="Calibri" panose="020F0502020204030204" pitchFamily="34" charset="0"/>
              </a:rPr>
              <a:t>(Po2 of 28 mm Hg) than the lower half of the body (Po2 of 24 mm Hg</a:t>
            </a:r>
            <a:r>
              <a:rPr lang="en-US" sz="2400" dirty="0" smtClean="0">
                <a:latin typeface="Calibri" panose="020F0502020204030204" pitchFamily="34" charset="0"/>
                <a:cs typeface="Calibri" panose="020F0502020204030204" pitchFamily="34" charset="0"/>
              </a:rPr>
              <a:t>)</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Less </a:t>
            </a:r>
            <a:r>
              <a:rPr lang="en-US" sz="2400" dirty="0">
                <a:latin typeface="Calibri" panose="020F0502020204030204" pitchFamily="34" charset="0"/>
                <a:cs typeface="Calibri" panose="020F0502020204030204" pitchFamily="34" charset="0"/>
              </a:rPr>
              <a:t>oxygenated blood in the PA flows through the widely open ductus arteriosus to the descending aorta and then to the placenta for oxygenation</a:t>
            </a:r>
          </a:p>
          <a:p>
            <a:pPr marL="0"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5319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710" y="218363"/>
            <a:ext cx="6758829" cy="818867"/>
          </a:xfrm>
        </p:spPr>
        <p:txBody>
          <a:bodyPr>
            <a:noAutofit/>
          </a:bodyPr>
          <a:lstStyle/>
          <a:p>
            <a:r>
              <a:rPr lang="en-US" sz="3200" dirty="0" smtClean="0">
                <a:latin typeface="Calibri" panose="020F0502020204030204" pitchFamily="34" charset="0"/>
                <a:cs typeface="Calibri" panose="020F0502020204030204" pitchFamily="34" charset="0"/>
              </a:rPr>
              <a:t>Umbilical Vein </a:t>
            </a:r>
            <a:r>
              <a:rPr lang="en-US" sz="3200" dirty="0" smtClean="0">
                <a:latin typeface="Calibri" panose="020F0502020204030204" pitchFamily="34" charset="0"/>
                <a:cs typeface="Calibri" panose="020F0502020204030204" pitchFamily="34" charset="0"/>
                <a:sym typeface="Wingdings" panose="05000000000000000000" pitchFamily="2" charset="2"/>
              </a:rPr>
              <a:t> Portal Circulation</a:t>
            </a:r>
            <a:endParaRPr lang="en-US" sz="3200"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50926" y="395784"/>
            <a:ext cx="5227092" cy="5991367"/>
          </a:xfrm>
        </p:spPr>
      </p:pic>
      <p:sp>
        <p:nvSpPr>
          <p:cNvPr id="5" name="Text Placeholder 4"/>
          <p:cNvSpPr>
            <a:spLocks noGrp="1"/>
          </p:cNvSpPr>
          <p:nvPr>
            <p:ph type="body" sz="half" idx="2"/>
          </p:nvPr>
        </p:nvSpPr>
        <p:spPr>
          <a:xfrm>
            <a:off x="545910" y="1310184"/>
            <a:ext cx="5527344" cy="5076967"/>
          </a:xfrm>
        </p:spPr>
        <p:txBody>
          <a:bodyPr>
            <a:noAutofit/>
          </a:bodyPr>
          <a:lstStyle/>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Majority of the blood bypasses and reaches IVC through Ductus Venosus</a:t>
            </a:r>
          </a:p>
          <a:p>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2400" dirty="0" smtClean="0">
                <a:latin typeface="Calibri" panose="020F0502020204030204" pitchFamily="34" charset="0"/>
                <a:cs typeface="Calibri" panose="020F0502020204030204" pitchFamily="34" charset="0"/>
              </a:rPr>
              <a:t>Umbilical </a:t>
            </a:r>
            <a:r>
              <a:rPr lang="en-US" sz="2400" dirty="0">
                <a:latin typeface="Calibri" panose="020F0502020204030204" pitchFamily="34" charset="0"/>
                <a:cs typeface="Calibri" panose="020F0502020204030204" pitchFamily="34" charset="0"/>
              </a:rPr>
              <a:t>venous blood is distributed to the left lobe of the liver</a:t>
            </a:r>
            <a:r>
              <a:rPr lang="en-US" sz="2400" dirty="0" smtClean="0">
                <a:latin typeface="Calibri" panose="020F0502020204030204" pitchFamily="34" charset="0"/>
                <a:cs typeface="Calibri" panose="020F0502020204030204" pitchFamily="34" charset="0"/>
              </a:rPr>
              <a:t>.</a:t>
            </a:r>
          </a:p>
          <a:p>
            <a:pPr marL="285750" indent="-285750">
              <a:buFont typeface="Wingdings" panose="05000000000000000000" pitchFamily="2" charset="2"/>
              <a:buChar char="§"/>
            </a:pPr>
            <a:endParaRPr lang="en-US" sz="24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endParaRPr lang="en-US" sz="2400"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2400" dirty="0" smtClean="0">
                <a:latin typeface="Calibri" panose="020F0502020204030204" pitchFamily="34" charset="0"/>
                <a:cs typeface="Calibri" panose="020F0502020204030204" pitchFamily="34" charset="0"/>
              </a:rPr>
              <a:t> The </a:t>
            </a:r>
            <a:r>
              <a:rPr lang="en-US" sz="2400" dirty="0">
                <a:latin typeface="Calibri" panose="020F0502020204030204" pitchFamily="34" charset="0"/>
                <a:cs typeface="Calibri" panose="020F0502020204030204" pitchFamily="34" charset="0"/>
              </a:rPr>
              <a:t>ductus venosus arises from the umbilical vein, which then arches to the right to join the portal </a:t>
            </a:r>
            <a:r>
              <a:rPr lang="en-US" sz="2400" dirty="0" smtClean="0">
                <a:latin typeface="Calibri" panose="020F0502020204030204" pitchFamily="34" charset="0"/>
                <a:cs typeface="Calibri" panose="020F0502020204030204" pitchFamily="34" charset="0"/>
              </a:rPr>
              <a:t>vein</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7231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7546" y="754870"/>
            <a:ext cx="11573301" cy="5523100"/>
          </a:xfrm>
        </p:spPr>
        <p:txBody>
          <a:bodyPr>
            <a:noAutofit/>
          </a:bodyPr>
          <a:lstStyle/>
          <a:p>
            <a:r>
              <a:rPr lang="en-US" sz="2400" dirty="0">
                <a:latin typeface="Calibri" panose="020F0502020204030204" pitchFamily="34" charset="0"/>
                <a:cs typeface="Calibri" panose="020F0502020204030204" pitchFamily="34" charset="0"/>
              </a:rPr>
              <a:t>Umbilical venous blood is distributed to the left lobe of the liver, through the ductus </a:t>
            </a:r>
            <a:r>
              <a:rPr lang="en-US" sz="2400" dirty="0" smtClean="0">
                <a:latin typeface="Calibri" panose="020F0502020204030204" pitchFamily="34" charset="0"/>
                <a:cs typeface="Calibri" panose="020F0502020204030204" pitchFamily="34" charset="0"/>
              </a:rPr>
              <a:t>venous, </a:t>
            </a:r>
            <a:r>
              <a:rPr lang="en-US" sz="2400" dirty="0">
                <a:latin typeface="Calibri" panose="020F0502020204030204" pitchFamily="34" charset="0"/>
                <a:cs typeface="Calibri" panose="020F0502020204030204" pitchFamily="34" charset="0"/>
              </a:rPr>
              <a:t>and via the </a:t>
            </a:r>
            <a:r>
              <a:rPr lang="en-US" sz="2400" dirty="0" err="1">
                <a:latin typeface="Calibri" panose="020F0502020204030204" pitchFamily="34" charset="0"/>
                <a:cs typeface="Calibri" panose="020F0502020204030204" pitchFamily="34" charset="0"/>
              </a:rPr>
              <a:t>arcuate</a:t>
            </a:r>
            <a:r>
              <a:rPr lang="en-US" sz="2400" dirty="0">
                <a:latin typeface="Calibri" panose="020F0502020204030204" pitchFamily="34" charset="0"/>
                <a:cs typeface="Calibri" panose="020F0502020204030204" pitchFamily="34" charset="0"/>
              </a:rPr>
              <a:t> branch, to the right liver lobe.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Almost </a:t>
            </a:r>
            <a:r>
              <a:rPr lang="en-US" sz="2400" dirty="0">
                <a:latin typeface="Calibri" panose="020F0502020204030204" pitchFamily="34" charset="0"/>
                <a:cs typeface="Calibri" panose="020F0502020204030204" pitchFamily="34" charset="0"/>
              </a:rPr>
              <a:t>all portal venous blood is distributed to the right liver lobe. Only a small proportion, about 5–10% or less, passes through the ductus venosus and none is delivered to the left lobe.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Thus </a:t>
            </a:r>
            <a:r>
              <a:rPr lang="en-US" sz="2400" dirty="0">
                <a:latin typeface="Calibri" panose="020F0502020204030204" pitchFamily="34" charset="0"/>
                <a:cs typeface="Calibri" panose="020F0502020204030204" pitchFamily="34" charset="0"/>
              </a:rPr>
              <a:t>the left lobe of the fetal liver receives well-oxygenated umbilical venous blood and a small supply from the hepatic artery. </a:t>
            </a:r>
            <a:endParaRPr lang="en-US"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7720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755" y="295702"/>
            <a:ext cx="3840075" cy="591403"/>
          </a:xfrm>
        </p:spPr>
        <p:txBody>
          <a:bodyPr>
            <a:noAutofit/>
          </a:bodyPr>
          <a:lstStyle/>
          <a:p>
            <a:r>
              <a:rPr lang="en-US" dirty="0" smtClean="0">
                <a:latin typeface="Calibri" panose="020F0502020204030204" pitchFamily="34" charset="0"/>
                <a:cs typeface="Calibri" panose="020F0502020204030204" pitchFamily="34" charset="0"/>
              </a:rPr>
              <a:t>REFERENCES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77334" y="1105469"/>
            <a:ext cx="10268170" cy="5227092"/>
          </a:xfrm>
        </p:spPr>
        <p:txBody>
          <a:bodyPr>
            <a:normAutofit fontScale="92500" lnSpcReduction="20000"/>
          </a:bodyPr>
          <a:lstStyle/>
          <a:p>
            <a:r>
              <a:rPr lang="en-US" sz="2400" b="1" dirty="0" smtClean="0">
                <a:latin typeface="Calibri" panose="020F0502020204030204" pitchFamily="34" charset="0"/>
                <a:cs typeface="Calibri" panose="020F0502020204030204" pitchFamily="34" charset="0"/>
              </a:rPr>
              <a:t>Abraham Rudolph Congenital disease of the heart 3</a:t>
            </a:r>
            <a:r>
              <a:rPr lang="en-US" sz="2400" b="1" baseline="30000" dirty="0" smtClean="0">
                <a:latin typeface="Calibri" panose="020F0502020204030204" pitchFamily="34" charset="0"/>
                <a:cs typeface="Calibri" panose="020F0502020204030204" pitchFamily="34" charset="0"/>
              </a:rPr>
              <a:t>rd</a:t>
            </a:r>
            <a:r>
              <a:rPr lang="en-US" sz="2400" b="1" dirty="0" smtClean="0">
                <a:latin typeface="Calibri" panose="020F0502020204030204" pitchFamily="34" charset="0"/>
                <a:cs typeface="Calibri" panose="020F0502020204030204" pitchFamily="34" charset="0"/>
              </a:rPr>
              <a:t> Edition</a:t>
            </a:r>
          </a:p>
          <a:p>
            <a:pPr marL="0" indent="0">
              <a:buNone/>
            </a:pPr>
            <a:endParaRPr lang="en-US" sz="2400" b="1" dirty="0" smtClean="0">
              <a:latin typeface="Calibri" panose="020F0502020204030204" pitchFamily="34" charset="0"/>
              <a:cs typeface="Calibri" panose="020F0502020204030204" pitchFamily="34" charset="0"/>
            </a:endParaRPr>
          </a:p>
          <a:p>
            <a:r>
              <a:rPr lang="en-US" sz="2400" b="1" dirty="0" smtClean="0">
                <a:latin typeface="Calibri" panose="020F0502020204030204" pitchFamily="34" charset="0"/>
                <a:cs typeface="Calibri" panose="020F0502020204030204" pitchFamily="34" charset="0"/>
              </a:rPr>
              <a:t>Moss and Adams Heart disease in Infants, Children and Adolescents 10</a:t>
            </a:r>
            <a:r>
              <a:rPr lang="en-US" sz="2400" b="1" baseline="30000" dirty="0" smtClean="0">
                <a:latin typeface="Calibri" panose="020F0502020204030204" pitchFamily="34" charset="0"/>
                <a:cs typeface="Calibri" panose="020F0502020204030204" pitchFamily="34" charset="0"/>
              </a:rPr>
              <a:t>th</a:t>
            </a:r>
            <a:r>
              <a:rPr lang="en-US" sz="2400" b="1" dirty="0" smtClean="0">
                <a:latin typeface="Calibri" panose="020F0502020204030204" pitchFamily="34" charset="0"/>
                <a:cs typeface="Calibri" panose="020F0502020204030204" pitchFamily="34" charset="0"/>
              </a:rPr>
              <a:t> Edition</a:t>
            </a:r>
          </a:p>
          <a:p>
            <a:endParaRPr lang="en-US" sz="2400" b="1" dirty="0" smtClean="0">
              <a:latin typeface="Calibri" panose="020F0502020204030204" pitchFamily="34" charset="0"/>
              <a:cs typeface="Calibri" panose="020F0502020204030204" pitchFamily="34" charset="0"/>
            </a:endParaRPr>
          </a:p>
          <a:p>
            <a:r>
              <a:rPr lang="en-US" sz="2400" b="1" dirty="0" smtClean="0">
                <a:latin typeface="Calibri" panose="020F0502020204030204" pitchFamily="34" charset="0"/>
                <a:cs typeface="Calibri" panose="020F0502020204030204" pitchFamily="34" charset="0"/>
              </a:rPr>
              <a:t>Parks Paediatric Cardiology 7</a:t>
            </a:r>
            <a:r>
              <a:rPr lang="en-US" sz="2400" b="1" baseline="30000" dirty="0" smtClean="0">
                <a:latin typeface="Calibri" panose="020F0502020204030204" pitchFamily="34" charset="0"/>
                <a:cs typeface="Calibri" panose="020F0502020204030204" pitchFamily="34" charset="0"/>
              </a:rPr>
              <a:t>th</a:t>
            </a:r>
            <a:r>
              <a:rPr lang="en-US" sz="2400" b="1" dirty="0" smtClean="0">
                <a:latin typeface="Calibri" panose="020F0502020204030204" pitchFamily="34" charset="0"/>
                <a:cs typeface="Calibri" panose="020F0502020204030204" pitchFamily="34" charset="0"/>
              </a:rPr>
              <a:t> edition</a:t>
            </a:r>
          </a:p>
          <a:p>
            <a:endParaRPr lang="en-US" sz="2400" b="1" dirty="0" smtClean="0">
              <a:latin typeface="Calibri" panose="020F0502020204030204" pitchFamily="34" charset="0"/>
              <a:cs typeface="Calibri" panose="020F0502020204030204" pitchFamily="34" charset="0"/>
            </a:endParaRPr>
          </a:p>
          <a:p>
            <a:r>
              <a:rPr lang="en-US" sz="2400" b="1" dirty="0" smtClean="0">
                <a:latin typeface="Calibri" panose="020F0502020204030204" pitchFamily="34" charset="0"/>
                <a:cs typeface="Calibri" panose="020F0502020204030204" pitchFamily="34" charset="0"/>
              </a:rPr>
              <a:t>Langmans Medical Embryology</a:t>
            </a:r>
          </a:p>
          <a:p>
            <a:endParaRPr lang="en-US" sz="2400" b="1" dirty="0" smtClean="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Braunwalds Heart Disease A Text Book of </a:t>
            </a:r>
            <a:r>
              <a:rPr lang="en-US" sz="2400" b="1" dirty="0" smtClean="0">
                <a:latin typeface="Calibri" panose="020F0502020204030204" pitchFamily="34" charset="0"/>
                <a:cs typeface="Calibri" panose="020F0502020204030204" pitchFamily="34" charset="0"/>
              </a:rPr>
              <a:t>Cardiovascular </a:t>
            </a:r>
            <a:r>
              <a:rPr lang="en-US" sz="2400" b="1" dirty="0">
                <a:latin typeface="Calibri" panose="020F0502020204030204" pitchFamily="34" charset="0"/>
                <a:cs typeface="Calibri" panose="020F0502020204030204" pitchFamily="34" charset="0"/>
              </a:rPr>
              <a:t>Medicine 12</a:t>
            </a:r>
            <a:r>
              <a:rPr lang="en-US" sz="2400" b="1" baseline="30000" dirty="0">
                <a:latin typeface="Calibri" panose="020F0502020204030204" pitchFamily="34" charset="0"/>
                <a:cs typeface="Calibri" panose="020F0502020204030204" pitchFamily="34" charset="0"/>
              </a:rPr>
              <a:t>th</a:t>
            </a:r>
            <a:r>
              <a:rPr lang="en-US" sz="2400" b="1" dirty="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Edition</a:t>
            </a:r>
          </a:p>
          <a:p>
            <a:endParaRPr lang="en-US" sz="2400" b="1" dirty="0" smtClean="0">
              <a:latin typeface="Calibri" panose="020F0502020204030204" pitchFamily="34" charset="0"/>
              <a:cs typeface="Calibri" panose="020F0502020204030204" pitchFamily="34" charset="0"/>
            </a:endParaRPr>
          </a:p>
          <a:p>
            <a:r>
              <a:rPr lang="en-US" sz="2400" b="1" dirty="0" smtClean="0">
                <a:latin typeface="Calibri" panose="020F0502020204030204" pitchFamily="34" charset="0"/>
                <a:cs typeface="Calibri" panose="020F0502020204030204" pitchFamily="34" charset="0"/>
              </a:rPr>
              <a:t>Fuster </a:t>
            </a:r>
            <a:r>
              <a:rPr lang="en-US" sz="2400" b="1" dirty="0">
                <a:latin typeface="Calibri" panose="020F0502020204030204" pitchFamily="34" charset="0"/>
                <a:cs typeface="Calibri" panose="020F0502020204030204" pitchFamily="34" charset="0"/>
              </a:rPr>
              <a:t>and Hursts The Heart 15</a:t>
            </a:r>
            <a:r>
              <a:rPr lang="en-US" sz="2400" b="1" baseline="30000" dirty="0">
                <a:latin typeface="Calibri" panose="020F0502020204030204" pitchFamily="34" charset="0"/>
                <a:cs typeface="Calibri" panose="020F0502020204030204" pitchFamily="34" charset="0"/>
              </a:rPr>
              <a:t>th</a:t>
            </a:r>
            <a:r>
              <a:rPr lang="en-US" sz="2400" b="1" dirty="0">
                <a:latin typeface="Calibri" panose="020F0502020204030204" pitchFamily="34" charset="0"/>
                <a:cs typeface="Calibri" panose="020F0502020204030204" pitchFamily="34" charset="0"/>
              </a:rPr>
              <a:t> Edition</a:t>
            </a:r>
            <a:r>
              <a:rPr lang="en-US" sz="2400" b="1" dirty="0" smtClean="0">
                <a:latin typeface="Calibri" panose="020F0502020204030204" pitchFamily="34" charset="0"/>
                <a:cs typeface="Calibri" panose="020F0502020204030204" pitchFamily="34" charset="0"/>
              </a:rPr>
              <a:t>.</a:t>
            </a:r>
          </a:p>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Grays Anatomy, The anatomical basis of clinical practice 41</a:t>
            </a:r>
            <a:r>
              <a:rPr lang="en-US" sz="2400" b="1" baseline="30000" dirty="0">
                <a:latin typeface="Calibri" panose="020F0502020204030204" pitchFamily="34" charset="0"/>
                <a:cs typeface="Calibri" panose="020F0502020204030204" pitchFamily="34" charset="0"/>
              </a:rPr>
              <a:t>st</a:t>
            </a:r>
            <a:r>
              <a:rPr lang="en-US" sz="2400" b="1" dirty="0">
                <a:latin typeface="Calibri" panose="020F0502020204030204" pitchFamily="34" charset="0"/>
                <a:cs typeface="Calibri" panose="020F0502020204030204" pitchFamily="34" charset="0"/>
              </a:rPr>
              <a:t> edition.</a:t>
            </a:r>
          </a:p>
          <a:p>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1864710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3" y="2160589"/>
            <a:ext cx="10486535" cy="3880773"/>
          </a:xfrm>
        </p:spPr>
        <p:txBody>
          <a:bodyPr/>
          <a:lstStyle/>
          <a:p>
            <a:r>
              <a:rPr lang="en-US" sz="2400" dirty="0">
                <a:latin typeface="Calibri" panose="020F0502020204030204" pitchFamily="34" charset="0"/>
                <a:cs typeface="Calibri" panose="020F0502020204030204" pitchFamily="34" charset="0"/>
              </a:rPr>
              <a:t>The right lobe receives a mixture of poorly oxygenated portal venous and umbilical venous blood, as well as a small amount from the hepatic artery</a:t>
            </a:r>
            <a:r>
              <a:rPr lang="en-US" sz="2400" dirty="0" smtClean="0">
                <a:latin typeface="Calibri" panose="020F0502020204030204" pitchFamily="34" charset="0"/>
                <a:cs typeface="Calibri" panose="020F0502020204030204" pitchFamily="34" charset="0"/>
              </a:rPr>
              <a:t>.</a:t>
            </a:r>
          </a:p>
          <a:p>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This accounts for the fact that the oxygen saturation of left hepatic venous blood is higher than that of right hepatic venous blood</a:t>
            </a:r>
          </a:p>
          <a:p>
            <a:pPr marL="0" indent="0">
              <a:buNone/>
            </a:pPr>
            <a:endParaRPr lang="en-US" dirty="0"/>
          </a:p>
        </p:txBody>
      </p:sp>
    </p:spTree>
    <p:extLst>
      <p:ext uri="{BB962C8B-B14F-4D97-AF65-F5344CB8AC3E}">
        <p14:creationId xmlns:p14="http://schemas.microsoft.com/office/powerpoint/2010/main" val="2819180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298373" cy="576571"/>
          </a:xfrm>
        </p:spPr>
        <p:txBody>
          <a:bodyPr>
            <a:normAutofit fontScale="90000"/>
          </a:bodyPr>
          <a:lstStyle/>
          <a:p>
            <a:r>
              <a:rPr lang="en-US" dirty="0" smtClean="0"/>
              <a:t>Oxygen Saturation At the Region of Liver</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24550"/>
          <a:stretch/>
        </p:blipFill>
        <p:spPr>
          <a:xfrm>
            <a:off x="1487606" y="1269242"/>
            <a:ext cx="7615451" cy="4804012"/>
          </a:xfrm>
        </p:spPr>
      </p:pic>
    </p:spTree>
    <p:extLst>
      <p:ext uri="{BB962C8B-B14F-4D97-AF65-F5344CB8AC3E}">
        <p14:creationId xmlns:p14="http://schemas.microsoft.com/office/powerpoint/2010/main" val="1207174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508" y="214999"/>
            <a:ext cx="8333096" cy="767639"/>
          </a:xfrm>
        </p:spPr>
        <p:txBody>
          <a:bodyPr/>
          <a:lstStyle/>
          <a:p>
            <a:r>
              <a:rPr lang="en-US" dirty="0" smtClean="0"/>
              <a:t>FORAMEN OVALE</a:t>
            </a:r>
            <a:endParaRPr lang="en-US" dirty="0"/>
          </a:p>
        </p:txBody>
      </p:sp>
      <p:sp>
        <p:nvSpPr>
          <p:cNvPr id="3" name="Content Placeholder 2"/>
          <p:cNvSpPr>
            <a:spLocks noGrp="1"/>
          </p:cNvSpPr>
          <p:nvPr>
            <p:ph idx="1"/>
          </p:nvPr>
        </p:nvSpPr>
        <p:spPr>
          <a:xfrm>
            <a:off x="272956" y="1569491"/>
            <a:ext cx="11491414" cy="4749421"/>
          </a:xfrm>
        </p:spPr>
        <p:txBody>
          <a:bodyPr>
            <a:normAutofit/>
          </a:bodyPr>
          <a:lstStyle/>
          <a:p>
            <a:r>
              <a:rPr lang="en-US" sz="2400" dirty="0" smtClean="0">
                <a:latin typeface="Calibri" panose="020F0502020204030204" pitchFamily="34" charset="0"/>
                <a:cs typeface="Calibri" panose="020F0502020204030204" pitchFamily="34" charset="0"/>
              </a:rPr>
              <a:t>It is an aperture in the muscular tissue between the left and right atrium that allows blood to cross the atria and bypass pulmonary circulation during fetal development.</a:t>
            </a:r>
          </a:p>
          <a:p>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err="1" smtClean="0">
                <a:latin typeface="Calibri" panose="020F0502020204030204" pitchFamily="34" charset="0"/>
                <a:cs typeface="Calibri" panose="020F0502020204030204" pitchFamily="34" charset="0"/>
              </a:rPr>
              <a:t>Formen</a:t>
            </a:r>
            <a:r>
              <a:rPr lang="en-US" sz="2400" dirty="0" smtClean="0">
                <a:latin typeface="Calibri" panose="020F0502020204030204" pitchFamily="34" charset="0"/>
                <a:cs typeface="Calibri" panose="020F0502020204030204" pitchFamily="34" charset="0"/>
              </a:rPr>
              <a:t> Ovale Derived from Latin “Oval” means Hole and forms in the late fourth week of gestation as small passageway between the septum </a:t>
            </a:r>
            <a:r>
              <a:rPr lang="en-US" sz="2400" dirty="0" err="1" smtClean="0">
                <a:latin typeface="Calibri" panose="020F0502020204030204" pitchFamily="34" charset="0"/>
                <a:cs typeface="Calibri" panose="020F0502020204030204" pitchFamily="34" charset="0"/>
              </a:rPr>
              <a:t>secundum</a:t>
            </a:r>
            <a:r>
              <a:rPr lang="en-US" sz="2400" dirty="0" smtClean="0">
                <a:latin typeface="Calibri" panose="020F0502020204030204" pitchFamily="34" charset="0"/>
                <a:cs typeface="Calibri" panose="020F0502020204030204" pitchFamily="34" charset="0"/>
              </a:rPr>
              <a:t> and the </a:t>
            </a:r>
            <a:r>
              <a:rPr lang="en-US" sz="2400" dirty="0" err="1" smtClean="0">
                <a:latin typeface="Calibri" panose="020F0502020204030204" pitchFamily="34" charset="0"/>
                <a:cs typeface="Calibri" panose="020F0502020204030204" pitchFamily="34" charset="0"/>
              </a:rPr>
              <a:t>ostium</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secundum</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5616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4024" y="754869"/>
            <a:ext cx="4954137" cy="4990837"/>
          </a:xfrm>
        </p:spPr>
      </p:pic>
      <p:pic>
        <p:nvPicPr>
          <p:cNvPr id="3" name="Content Placeholder 2"/>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b="5953"/>
          <a:stretch/>
        </p:blipFill>
        <p:spPr>
          <a:xfrm>
            <a:off x="5950423" y="1037230"/>
            <a:ext cx="5104263" cy="4708476"/>
          </a:xfrm>
        </p:spPr>
      </p:pic>
    </p:spTree>
    <p:extLst>
      <p:ext uri="{BB962C8B-B14F-4D97-AF65-F5344CB8AC3E}">
        <p14:creationId xmlns:p14="http://schemas.microsoft.com/office/powerpoint/2010/main" val="2087186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295701"/>
            <a:ext cx="8596668" cy="878006"/>
          </a:xfrm>
        </p:spPr>
        <p:txBody>
          <a:bodyPr/>
          <a:lstStyle/>
          <a:p>
            <a:r>
              <a:rPr lang="en-US" dirty="0" smtClean="0"/>
              <a:t>DUCTUS ARTERIOSUS</a:t>
            </a:r>
            <a:endParaRPr lang="en-US" dirty="0"/>
          </a:p>
        </p:txBody>
      </p:sp>
      <p:sp>
        <p:nvSpPr>
          <p:cNvPr id="3" name="Content Placeholder 2"/>
          <p:cNvSpPr>
            <a:spLocks noGrp="1"/>
          </p:cNvSpPr>
          <p:nvPr>
            <p:ph idx="1"/>
          </p:nvPr>
        </p:nvSpPr>
        <p:spPr>
          <a:xfrm>
            <a:off x="313899" y="1446663"/>
            <a:ext cx="10645253" cy="4594699"/>
          </a:xfrm>
        </p:spPr>
        <p:txBody>
          <a:bodyPr>
            <a:normAutofit/>
          </a:bodyPr>
          <a:lstStyle/>
          <a:p>
            <a:r>
              <a:rPr lang="en-US" sz="2400" dirty="0" smtClean="0">
                <a:latin typeface="Calibri" panose="020F0502020204030204" pitchFamily="34" charset="0"/>
                <a:cs typeface="Calibri" panose="020F0502020204030204" pitchFamily="34" charset="0"/>
              </a:rPr>
              <a:t>A short Vessel that connects the fetal pulmonary artery to the aorta bypassing the lungs</a:t>
            </a:r>
          </a:p>
          <a:p>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It allows the oxygenated blood to be carried to the systemic circulation bypassing the lung</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1045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4777" y="709684"/>
            <a:ext cx="7956644" cy="5100329"/>
          </a:xfrm>
        </p:spPr>
      </p:pic>
    </p:spTree>
    <p:extLst>
      <p:ext uri="{BB962C8B-B14F-4D97-AF65-F5344CB8AC3E}">
        <p14:creationId xmlns:p14="http://schemas.microsoft.com/office/powerpoint/2010/main" val="2526932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5969126" cy="837063"/>
          </a:xfrm>
        </p:spPr>
        <p:txBody>
          <a:bodyPr/>
          <a:lstStyle/>
          <a:p>
            <a:r>
              <a:rPr lang="en-US" dirty="0">
                <a:solidFill>
                  <a:srgbClr val="92D050"/>
                </a:solidFill>
                <a:latin typeface="Calibri" panose="020F0502020204030204" pitchFamily="34" charset="0"/>
              </a:rPr>
              <a:t>Central venous circulation</a:t>
            </a:r>
            <a:endParaRPr lang="en-US" dirty="0">
              <a:solidFill>
                <a:srgbClr val="92D050"/>
              </a:solidFill>
            </a:endParaRPr>
          </a:p>
        </p:txBody>
      </p:sp>
      <p:sp>
        <p:nvSpPr>
          <p:cNvPr id="3" name="Content Placeholder 2"/>
          <p:cNvSpPr>
            <a:spLocks noGrp="1"/>
          </p:cNvSpPr>
          <p:nvPr>
            <p:ph idx="1"/>
          </p:nvPr>
        </p:nvSpPr>
        <p:spPr>
          <a:xfrm>
            <a:off x="677334" y="1446663"/>
            <a:ext cx="8596668" cy="4594699"/>
          </a:xfrm>
        </p:spPr>
        <p:txBody>
          <a:bodyPr/>
          <a:lstStyle/>
          <a:p>
            <a:pPr marL="0" indent="0">
              <a:spcBef>
                <a:spcPts val="525"/>
              </a:spcBef>
              <a:buClr>
                <a:srgbClr val="0BD0D9"/>
              </a:buClr>
              <a:buSzPct val="9500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dirty="0" smtClean="0">
                <a:solidFill>
                  <a:srgbClr val="000000"/>
                </a:solidFill>
                <a:latin typeface="Constantia" charset="0"/>
              </a:rPr>
              <a:t> </a:t>
            </a:r>
          </a:p>
          <a:p>
            <a:pPr marL="0" indent="0">
              <a:spcBef>
                <a:spcPts val="525"/>
              </a:spcBef>
              <a:buClr>
                <a:srgbClr val="0BD0D9"/>
              </a:buClr>
              <a:buSzPct val="9500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sz="2400" dirty="0" smtClean="0">
                <a:solidFill>
                  <a:srgbClr val="000000"/>
                </a:solidFill>
                <a:latin typeface="Calibri" panose="020F0502020204030204" pitchFamily="34" charset="0"/>
                <a:cs typeface="Calibri" panose="020F0502020204030204" pitchFamily="34" charset="0"/>
              </a:rPr>
              <a:t>5 </a:t>
            </a:r>
            <a:r>
              <a:rPr lang="en-US" sz="2400" dirty="0">
                <a:solidFill>
                  <a:srgbClr val="000000"/>
                </a:solidFill>
                <a:latin typeface="Calibri" panose="020F0502020204030204" pitchFamily="34" charset="0"/>
                <a:cs typeface="Calibri" panose="020F0502020204030204" pitchFamily="34" charset="0"/>
              </a:rPr>
              <a:t>sources:  </a:t>
            </a:r>
          </a:p>
          <a:p>
            <a:pPr marL="1588" indent="0">
              <a:spcBef>
                <a:spcPts val="525"/>
              </a:spcBef>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sz="2400" dirty="0" smtClean="0">
                <a:solidFill>
                  <a:srgbClr val="000000"/>
                </a:solidFill>
                <a:latin typeface="Calibri" panose="020F0502020204030204" pitchFamily="34" charset="0"/>
                <a:cs typeface="Calibri" panose="020F0502020204030204" pitchFamily="34" charset="0"/>
              </a:rPr>
              <a:t>1.Upper </a:t>
            </a:r>
            <a:r>
              <a:rPr lang="en-US" sz="2400" dirty="0">
                <a:solidFill>
                  <a:srgbClr val="000000"/>
                </a:solidFill>
                <a:latin typeface="Calibri" panose="020F0502020204030204" pitchFamily="34" charset="0"/>
                <a:cs typeface="Calibri" panose="020F0502020204030204" pitchFamily="34" charset="0"/>
              </a:rPr>
              <a:t>body </a:t>
            </a:r>
            <a:r>
              <a:rPr lang="en-US" sz="2400" dirty="0" smtClean="0">
                <a:solidFill>
                  <a:srgbClr val="000000"/>
                </a:solidFill>
                <a:latin typeface="Calibri" panose="020F0502020204030204" pitchFamily="34" charset="0"/>
                <a:cs typeface="Calibri" panose="020F0502020204030204" pitchFamily="34" charset="0"/>
              </a:rPr>
              <a:t>– SVC</a:t>
            </a:r>
          </a:p>
          <a:p>
            <a:pPr marL="1588" indent="0">
              <a:spcBef>
                <a:spcPts val="525"/>
              </a:spcBef>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sz="2400" dirty="0" smtClean="0">
                <a:solidFill>
                  <a:srgbClr val="000000"/>
                </a:solidFill>
                <a:latin typeface="Calibri" panose="020F0502020204030204" pitchFamily="34" charset="0"/>
                <a:cs typeface="Calibri" panose="020F0502020204030204" pitchFamily="34" charset="0"/>
              </a:rPr>
              <a:t>2. Myocardium </a:t>
            </a:r>
            <a:r>
              <a:rPr lang="en-US" sz="2400" dirty="0">
                <a:solidFill>
                  <a:srgbClr val="000000"/>
                </a:solidFill>
                <a:latin typeface="Calibri" panose="020F0502020204030204" pitchFamily="34" charset="0"/>
                <a:cs typeface="Calibri" panose="020F0502020204030204" pitchFamily="34" charset="0"/>
              </a:rPr>
              <a:t>– coronary </a:t>
            </a:r>
            <a:r>
              <a:rPr lang="en-US" sz="2400" dirty="0" smtClean="0">
                <a:solidFill>
                  <a:srgbClr val="000000"/>
                </a:solidFill>
                <a:latin typeface="Calibri" panose="020F0502020204030204" pitchFamily="34" charset="0"/>
                <a:cs typeface="Calibri" panose="020F0502020204030204" pitchFamily="34" charset="0"/>
              </a:rPr>
              <a:t>sinus</a:t>
            </a:r>
          </a:p>
          <a:p>
            <a:pPr marL="1588" indent="0">
              <a:spcBef>
                <a:spcPts val="525"/>
              </a:spcBef>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sz="2400" dirty="0" smtClean="0">
                <a:solidFill>
                  <a:srgbClr val="000000"/>
                </a:solidFill>
                <a:latin typeface="Calibri" panose="020F0502020204030204" pitchFamily="34" charset="0"/>
                <a:cs typeface="Calibri" panose="020F0502020204030204" pitchFamily="34" charset="0"/>
              </a:rPr>
              <a:t>3. The </a:t>
            </a:r>
            <a:r>
              <a:rPr lang="en-US" sz="2400" dirty="0">
                <a:solidFill>
                  <a:srgbClr val="000000"/>
                </a:solidFill>
                <a:latin typeface="Calibri" panose="020F0502020204030204" pitchFamily="34" charset="0"/>
                <a:cs typeface="Calibri" panose="020F0502020204030204" pitchFamily="34" charset="0"/>
              </a:rPr>
              <a:t>lungs – pulmonary </a:t>
            </a:r>
            <a:r>
              <a:rPr lang="en-US" sz="2400" dirty="0" smtClean="0">
                <a:solidFill>
                  <a:srgbClr val="000000"/>
                </a:solidFill>
                <a:latin typeface="Calibri" panose="020F0502020204030204" pitchFamily="34" charset="0"/>
                <a:cs typeface="Calibri" panose="020F0502020204030204" pitchFamily="34" charset="0"/>
              </a:rPr>
              <a:t>veins</a:t>
            </a:r>
          </a:p>
          <a:p>
            <a:pPr marL="1588" indent="0">
              <a:spcBef>
                <a:spcPts val="525"/>
              </a:spcBef>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sz="2400" dirty="0" smtClean="0">
                <a:solidFill>
                  <a:srgbClr val="000000"/>
                </a:solidFill>
                <a:latin typeface="Calibri" panose="020F0502020204030204" pitchFamily="34" charset="0"/>
                <a:cs typeface="Calibri" panose="020F0502020204030204" pitchFamily="34" charset="0"/>
              </a:rPr>
              <a:t>4. The </a:t>
            </a:r>
            <a:r>
              <a:rPr lang="en-US" sz="2400" dirty="0">
                <a:solidFill>
                  <a:srgbClr val="000000"/>
                </a:solidFill>
                <a:latin typeface="Calibri" panose="020F0502020204030204" pitchFamily="34" charset="0"/>
                <a:cs typeface="Calibri" panose="020F0502020204030204" pitchFamily="34" charset="0"/>
              </a:rPr>
              <a:t>lower body </a:t>
            </a:r>
            <a:r>
              <a:rPr lang="en-US" sz="2400" dirty="0" smtClean="0">
                <a:solidFill>
                  <a:srgbClr val="000000"/>
                </a:solidFill>
                <a:latin typeface="Calibri" panose="020F0502020204030204" pitchFamily="34" charset="0"/>
                <a:cs typeface="Calibri" panose="020F0502020204030204" pitchFamily="34" charset="0"/>
              </a:rPr>
              <a:t>– IVC</a:t>
            </a:r>
          </a:p>
          <a:p>
            <a:pPr marL="1588" indent="0">
              <a:spcBef>
                <a:spcPts val="525"/>
              </a:spcBef>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sz="2400" dirty="0" smtClean="0">
                <a:solidFill>
                  <a:srgbClr val="000000"/>
                </a:solidFill>
                <a:latin typeface="Calibri" panose="020F0502020204030204" pitchFamily="34" charset="0"/>
                <a:cs typeface="Calibri" panose="020F0502020204030204" pitchFamily="34" charset="0"/>
              </a:rPr>
              <a:t>5. Placenta </a:t>
            </a:r>
            <a:r>
              <a:rPr lang="en-US" sz="2400" dirty="0" smtClean="0">
                <a:solidFill>
                  <a:srgbClr val="000000"/>
                </a:solidFill>
                <a:latin typeface="Calibri" panose="020F0502020204030204" pitchFamily="34" charset="0"/>
                <a:cs typeface="Calibri" panose="020F0502020204030204" pitchFamily="34" charset="0"/>
                <a:sym typeface="Wingdings" panose="05000000000000000000" pitchFamily="2" charset="2"/>
              </a:rPr>
              <a:t></a:t>
            </a:r>
            <a:r>
              <a:rPr lang="en-US" sz="2400" dirty="0" smtClean="0">
                <a:solidFill>
                  <a:srgbClr val="000000"/>
                </a:solidFill>
                <a:latin typeface="Calibri" panose="020F0502020204030204" pitchFamily="34" charset="0"/>
                <a:cs typeface="Calibri" panose="020F0502020204030204" pitchFamily="34" charset="0"/>
              </a:rPr>
              <a:t>umbilical </a:t>
            </a:r>
            <a:r>
              <a:rPr lang="en-US" sz="2400" dirty="0" err="1" smtClean="0">
                <a:solidFill>
                  <a:srgbClr val="000000"/>
                </a:solidFill>
                <a:latin typeface="Calibri" panose="020F0502020204030204" pitchFamily="34" charset="0"/>
                <a:cs typeface="Calibri" panose="020F0502020204030204" pitchFamily="34" charset="0"/>
              </a:rPr>
              <a:t>vein</a:t>
            </a:r>
            <a:r>
              <a:rPr lang="en-US" sz="2400" dirty="0" err="1" smtClean="0">
                <a:solidFill>
                  <a:srgbClr val="000000"/>
                </a:solidFill>
                <a:latin typeface="Calibri" panose="020F0502020204030204" pitchFamily="34" charset="0"/>
                <a:cs typeface="Calibri" panose="020F0502020204030204" pitchFamily="34" charset="0"/>
                <a:sym typeface="Wingdings" panose="05000000000000000000" pitchFamily="2" charset="2"/>
              </a:rPr>
              <a:t></a:t>
            </a:r>
            <a:r>
              <a:rPr lang="en-US" sz="2400" dirty="0" err="1" smtClean="0">
                <a:solidFill>
                  <a:srgbClr val="000000"/>
                </a:solidFill>
                <a:latin typeface="Calibri" panose="020F0502020204030204" pitchFamily="34" charset="0"/>
                <a:cs typeface="Calibri" panose="020F0502020204030204" pitchFamily="34" charset="0"/>
              </a:rPr>
              <a:t>ductus</a:t>
            </a:r>
            <a:r>
              <a:rPr lang="en-US" sz="2400" dirty="0" smtClean="0">
                <a:solidFill>
                  <a:srgbClr val="000000"/>
                </a:solidFill>
                <a:latin typeface="Calibri" panose="020F0502020204030204" pitchFamily="34" charset="0"/>
                <a:cs typeface="Calibri" panose="020F0502020204030204" pitchFamily="34" charset="0"/>
              </a:rPr>
              <a:t> </a:t>
            </a:r>
            <a:r>
              <a:rPr lang="en-US" sz="2400" dirty="0" err="1" smtClean="0">
                <a:solidFill>
                  <a:srgbClr val="000000"/>
                </a:solidFill>
                <a:latin typeface="Calibri" panose="020F0502020204030204" pitchFamily="34" charset="0"/>
                <a:cs typeface="Calibri" panose="020F0502020204030204" pitchFamily="34" charset="0"/>
              </a:rPr>
              <a:t>venosus</a:t>
            </a:r>
            <a:r>
              <a:rPr lang="en-US" sz="2400" dirty="0" err="1" smtClean="0">
                <a:solidFill>
                  <a:srgbClr val="000000"/>
                </a:solidFill>
                <a:latin typeface="Calibri" panose="020F0502020204030204" pitchFamily="34" charset="0"/>
                <a:cs typeface="Calibri" panose="020F0502020204030204" pitchFamily="34" charset="0"/>
                <a:sym typeface="Wingdings" panose="05000000000000000000" pitchFamily="2" charset="2"/>
              </a:rPr>
              <a:t></a:t>
            </a:r>
            <a:r>
              <a:rPr lang="en-US" sz="2400" dirty="0" err="1" smtClean="0">
                <a:solidFill>
                  <a:srgbClr val="000000"/>
                </a:solidFill>
                <a:latin typeface="Calibri" panose="020F0502020204030204" pitchFamily="34" charset="0"/>
                <a:cs typeface="Calibri" panose="020F0502020204030204" pitchFamily="34" charset="0"/>
              </a:rPr>
              <a:t>IVC</a:t>
            </a:r>
            <a:r>
              <a:rPr lang="en-US" sz="2400" dirty="0" smtClean="0">
                <a:solidFill>
                  <a:srgbClr val="000000"/>
                </a:solidFill>
                <a:latin typeface="Calibri" panose="020F0502020204030204" pitchFamily="34" charset="0"/>
                <a:cs typeface="Calibri" panose="020F0502020204030204" pitchFamily="34" charset="0"/>
              </a:rPr>
              <a:t> </a:t>
            </a:r>
            <a:endParaRPr lang="en-US"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7727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25" y="1296537"/>
            <a:ext cx="11873553" cy="4880426"/>
          </a:xfrm>
        </p:spPr>
        <p:txBody>
          <a:bodyPr>
            <a:normAutofit/>
          </a:bodyPr>
          <a:lstStyle/>
          <a:p>
            <a:r>
              <a:rPr lang="en-US" sz="2400" dirty="0">
                <a:latin typeface="Calibri" panose="020F0502020204030204" pitchFamily="34" charset="0"/>
                <a:cs typeface="Calibri" panose="020F0502020204030204" pitchFamily="34" charset="0"/>
              </a:rPr>
              <a:t>Umbilical venous blood passing through the ductus venosus into the inferior vena cava is preferentially directed across the foramen ovale into the left atrium and left </a:t>
            </a:r>
            <a:r>
              <a:rPr lang="en-US" sz="2400" dirty="0" smtClean="0">
                <a:latin typeface="Calibri" panose="020F0502020204030204" pitchFamily="34" charset="0"/>
                <a:cs typeface="Calibri" panose="020F0502020204030204" pitchFamily="34" charset="0"/>
              </a:rPr>
              <a:t>ventricle</a:t>
            </a:r>
            <a:endParaRPr lang="en-US" sz="2400" dirty="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Abdominal </a:t>
            </a:r>
            <a:r>
              <a:rPr lang="en-US" sz="2400" dirty="0">
                <a:latin typeface="Calibri" panose="020F0502020204030204" pitchFamily="34" charset="0"/>
                <a:cs typeface="Calibri" panose="020F0502020204030204" pitchFamily="34" charset="0"/>
              </a:rPr>
              <a:t>inferior vena cava blood, in contrast, preferentially streams across the tricuspid valve into the right atrium and right ventricle </a:t>
            </a:r>
            <a:r>
              <a:rPr lang="en-US"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07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627798"/>
            <a:ext cx="11135436" cy="5549166"/>
          </a:xfrm>
        </p:spPr>
        <p:txBody>
          <a:bodyPr>
            <a:normAutofit lnSpcReduction="10000"/>
          </a:bodyPr>
          <a:lstStyle/>
          <a:p>
            <a:r>
              <a:rPr lang="en-US" sz="2400" dirty="0">
                <a:latin typeface="Calibri" panose="020F0502020204030204" pitchFamily="34" charset="0"/>
                <a:cs typeface="Calibri" panose="020F0502020204030204" pitchFamily="34" charset="0"/>
              </a:rPr>
              <a:t>Blood from the left hepatic vein tends to follow the course of the </a:t>
            </a:r>
            <a:r>
              <a:rPr lang="en-US" sz="2400" dirty="0" err="1">
                <a:latin typeface="Calibri" panose="020F0502020204030204" pitchFamily="34" charset="0"/>
                <a:cs typeface="Calibri" panose="020F0502020204030204" pitchFamily="34" charset="0"/>
              </a:rPr>
              <a:t>ductus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venosus</a:t>
            </a:r>
            <a:r>
              <a:rPr lang="en-US" sz="2400" dirty="0">
                <a:latin typeface="Calibri" panose="020F0502020204030204" pitchFamily="34" charset="0"/>
                <a:cs typeface="Calibri" panose="020F0502020204030204" pitchFamily="34" charset="0"/>
              </a:rPr>
              <a:t> stream, being preferentially distributed across the foramen </a:t>
            </a:r>
            <a:r>
              <a:rPr lang="en-US" sz="2400" dirty="0" err="1" smtClean="0">
                <a:latin typeface="Calibri" panose="020F0502020204030204" pitchFamily="34" charset="0"/>
                <a:cs typeface="Calibri" panose="020F0502020204030204" pitchFamily="34" charset="0"/>
              </a:rPr>
              <a:t>ovale</a:t>
            </a:r>
            <a:r>
              <a:rPr lang="en-US" sz="2400" dirty="0">
                <a:latin typeface="Calibri" panose="020F0502020204030204" pitchFamily="34" charset="0"/>
                <a:cs typeface="Calibri" panose="020F0502020204030204" pitchFamily="34" charset="0"/>
              </a:rPr>
              <a:t> </a:t>
            </a:r>
          </a:p>
          <a:p>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Blood from  </a:t>
            </a:r>
            <a:r>
              <a:rPr lang="en-US" sz="2400" dirty="0">
                <a:latin typeface="Calibri" panose="020F0502020204030204" pitchFamily="34" charset="0"/>
                <a:cs typeface="Calibri" panose="020F0502020204030204" pitchFamily="34" charset="0"/>
              </a:rPr>
              <a:t>right hepatic venous blood preferentially streams across the tricuspid valve, following the course of abdominal inferior vena cava </a:t>
            </a:r>
            <a:r>
              <a:rPr lang="en-US" sz="2400" dirty="0" smtClean="0">
                <a:latin typeface="Calibri" panose="020F0502020204030204" pitchFamily="34" charset="0"/>
                <a:cs typeface="Calibri" panose="020F0502020204030204" pitchFamily="34" charset="0"/>
              </a:rPr>
              <a:t>blood.</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This preferential distribution of blood to the foramen ovale or the tricuspid valve suggests that there is streaming within the inferior vena cava between the liver and the heart.</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9512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8970" y="1160059"/>
            <a:ext cx="4795418" cy="770849"/>
          </a:xfrm>
        </p:spPr>
        <p:txBody>
          <a:bodyPr>
            <a:normAutofit/>
          </a:bodyPr>
          <a:lstStyle/>
          <a:p>
            <a:r>
              <a:rPr lang="en-US" sz="3600" dirty="0" smtClean="0">
                <a:latin typeface="Calibri" panose="020F0502020204030204" pitchFamily="34" charset="0"/>
                <a:cs typeface="Calibri" panose="020F0502020204030204" pitchFamily="34" charset="0"/>
              </a:rPr>
              <a:t>Preferential Streaming </a:t>
            </a:r>
            <a:endParaRPr lang="en-US" sz="3600"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8287" y="457200"/>
            <a:ext cx="5404513" cy="5616053"/>
          </a:xfrm>
        </p:spPr>
      </p:pic>
    </p:spTree>
    <p:extLst>
      <p:ext uri="{BB962C8B-B14F-4D97-AF65-F5344CB8AC3E}">
        <p14:creationId xmlns:p14="http://schemas.microsoft.com/office/powerpoint/2010/main" val="1641117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423" y="1528549"/>
            <a:ext cx="11933197" cy="4499165"/>
          </a:xfrm>
        </p:spPr>
        <p:txBody>
          <a:bodyPr>
            <a:normAutofit/>
          </a:bodyPr>
          <a:lstStyle/>
          <a:p>
            <a:pPr marL="0" indent="0">
              <a:buNone/>
            </a:pPr>
            <a:r>
              <a:rPr lang="en-US" sz="2800" dirty="0" smtClean="0"/>
              <a:t>  </a:t>
            </a:r>
          </a:p>
          <a:p>
            <a:pPr marL="0" indent="0">
              <a:buNone/>
            </a:pPr>
            <a:endParaRPr lang="en-US" sz="2800" dirty="0"/>
          </a:p>
          <a:p>
            <a:pPr marL="0" indent="0">
              <a:buNone/>
            </a:pPr>
            <a:r>
              <a:rPr lang="en-US" sz="3400" dirty="0" smtClean="0">
                <a:latin typeface="Calibri" panose="020F0502020204030204" pitchFamily="34" charset="0"/>
                <a:cs typeface="Calibri" panose="020F0502020204030204" pitchFamily="34" charset="0"/>
              </a:rPr>
              <a:t>THE HEART IS THE YOUNGEST, MOST DIVERSE, MOST FLUID, MOST   CHANGEABLE, MOST VERSATILE PART OF CREATION</a:t>
            </a:r>
            <a:endParaRPr 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6629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603" y="564095"/>
            <a:ext cx="10047379" cy="5536454"/>
          </a:xfrm>
        </p:spPr>
      </p:pic>
    </p:spTree>
    <p:extLst>
      <p:ext uri="{BB962C8B-B14F-4D97-AF65-F5344CB8AC3E}">
        <p14:creationId xmlns:p14="http://schemas.microsoft.com/office/powerpoint/2010/main" val="2360601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20" y="1542197"/>
            <a:ext cx="11586949" cy="3957851"/>
          </a:xfrm>
        </p:spPr>
        <p:txBody>
          <a:bodyPr>
            <a:normAutofit/>
          </a:bodyPr>
          <a:lstStyle/>
          <a:p>
            <a:r>
              <a:rPr lang="en-US" sz="2400" dirty="0">
                <a:latin typeface="Calibri" panose="020F0502020204030204" pitchFamily="34" charset="0"/>
                <a:cs typeface="Calibri" panose="020F0502020204030204" pitchFamily="34" charset="0"/>
              </a:rPr>
              <a:t>The ductus venosus stream has a velocity of about 55 cm/s and is directed largely through the foramen ovale, whereas distal inferior vena cava blood has a considerably lower velocity of about 15 cm/s and streams across the tricuspid valve</a:t>
            </a:r>
            <a:r>
              <a:rPr lang="en-US" sz="2400" dirty="0" smtClean="0">
                <a:latin typeface="Calibri" panose="020F0502020204030204" pitchFamily="34" charset="0"/>
                <a:cs typeface="Calibri" panose="020F0502020204030204" pitchFamily="34" charset="0"/>
              </a:rPr>
              <a:t>.</a:t>
            </a:r>
          </a:p>
          <a:p>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It is likely that the high velocity of the ductus venosus stream contributes to maintaining its preferential distribution across the foramen ovale</a:t>
            </a:r>
          </a:p>
        </p:txBody>
      </p:sp>
    </p:spTree>
    <p:extLst>
      <p:ext uri="{BB962C8B-B14F-4D97-AF65-F5344CB8AC3E}">
        <p14:creationId xmlns:p14="http://schemas.microsoft.com/office/powerpoint/2010/main" val="869204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101084" cy="958708"/>
          </a:xfrm>
        </p:spPr>
        <p:txBody>
          <a:bodyPr/>
          <a:lstStyle/>
          <a:p>
            <a:r>
              <a:rPr lang="en-US" dirty="0" smtClean="0"/>
              <a:t>Reasons for Preferential Streaming</a:t>
            </a:r>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cs typeface="Calibri" panose="020F0502020204030204" pitchFamily="34" charset="0"/>
              </a:rPr>
              <a:t>UPPER BODY:</a:t>
            </a:r>
          </a:p>
          <a:p>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Superior Vena cava blood is largely directed towards tricuspid valve and to the right ventricle by the Eustachian valve</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Only about 5 % flows through the foramen ovale to the left atrium</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246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2054"/>
            <a:ext cx="5232147" cy="673289"/>
          </a:xfrm>
        </p:spPr>
        <p:txBody>
          <a:bodyPr/>
          <a:lstStyle/>
          <a:p>
            <a:r>
              <a:rPr lang="en-US" dirty="0" smtClean="0"/>
              <a:t>Lower Body</a:t>
            </a:r>
            <a:endParaRPr lang="en-US" dirty="0"/>
          </a:p>
        </p:txBody>
      </p:sp>
      <p:sp>
        <p:nvSpPr>
          <p:cNvPr id="3" name="Content Placeholder 2"/>
          <p:cNvSpPr>
            <a:spLocks noGrp="1"/>
          </p:cNvSpPr>
          <p:nvPr>
            <p:ph idx="1"/>
          </p:nvPr>
        </p:nvSpPr>
        <p:spPr>
          <a:xfrm>
            <a:off x="377083" y="1269243"/>
            <a:ext cx="11332695" cy="5131557"/>
          </a:xfrm>
        </p:spPr>
        <p:txBody>
          <a:bodyPr>
            <a:noAutofit/>
          </a:bodyPr>
          <a:lstStyle/>
          <a:p>
            <a:r>
              <a:rPr lang="en-US" sz="2400" dirty="0" smtClean="0">
                <a:latin typeface="Calibri" panose="020F0502020204030204" pitchFamily="34" charset="0"/>
                <a:cs typeface="Calibri" panose="020F0502020204030204" pitchFamily="34" charset="0"/>
              </a:rPr>
              <a:t>The thoracic inferior vena cava is long and straight which could increase the likelihood of streamline blood flow within it</a:t>
            </a:r>
          </a:p>
          <a:p>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The velocity of blood flow through the thoracic inferior vena cava may be less than critical velocity required to produce turbulence and mixing</a:t>
            </a:r>
          </a:p>
          <a:p>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The blood flowing from tributary in to main vessel is more likely to form a streaming pattern when the tributary is relatively wide compared to the main vessel</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8581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3" y="2160589"/>
            <a:ext cx="9230941" cy="3880773"/>
          </a:xfrm>
        </p:spPr>
        <p:txBody>
          <a:bodyPr>
            <a:normAutofit/>
          </a:bodyPr>
          <a:lstStyle/>
          <a:p>
            <a:r>
              <a:rPr lang="en-US" sz="2400" dirty="0" smtClean="0">
                <a:latin typeface="Calibri" panose="020F0502020204030204" pitchFamily="34" charset="0"/>
                <a:cs typeface="Calibri" panose="020F0502020204030204" pitchFamily="34" charset="0"/>
              </a:rPr>
              <a:t>The lower margin of septum </a:t>
            </a:r>
            <a:r>
              <a:rPr lang="en-US" sz="2400" dirty="0" err="1" smtClean="0">
                <a:latin typeface="Calibri" panose="020F0502020204030204" pitchFamily="34" charset="0"/>
                <a:cs typeface="Calibri" panose="020F0502020204030204" pitchFamily="34" charset="0"/>
              </a:rPr>
              <a:t>secondum</a:t>
            </a:r>
            <a:r>
              <a:rPr lang="en-US" sz="2400" dirty="0" smtClean="0">
                <a:latin typeface="Calibri" panose="020F0502020204030204" pitchFamily="34" charset="0"/>
                <a:cs typeface="Calibri" panose="020F0502020204030204" pitchFamily="34" charset="0"/>
              </a:rPr>
              <a:t>(crista </a:t>
            </a:r>
            <a:r>
              <a:rPr lang="en-US" sz="2400" dirty="0" err="1" smtClean="0">
                <a:latin typeface="Calibri" panose="020F0502020204030204" pitchFamily="34" charset="0"/>
                <a:cs typeface="Calibri" panose="020F0502020204030204" pitchFamily="34" charset="0"/>
              </a:rPr>
              <a:t>dividens</a:t>
            </a:r>
            <a:r>
              <a:rPr lang="en-US" sz="2400" dirty="0" smtClean="0">
                <a:latin typeface="Calibri" panose="020F0502020204030204" pitchFamily="34" charset="0"/>
                <a:cs typeface="Calibri" panose="020F0502020204030204" pitchFamily="34" charset="0"/>
              </a:rPr>
              <a:t>) helps to direct the left posterior stream to preferentially across the foramen ovale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9235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193" y="354842"/>
            <a:ext cx="10805232" cy="6141492"/>
          </a:xfrm>
        </p:spPr>
      </p:pic>
    </p:spTree>
    <p:extLst>
      <p:ext uri="{BB962C8B-B14F-4D97-AF65-F5344CB8AC3E}">
        <p14:creationId xmlns:p14="http://schemas.microsoft.com/office/powerpoint/2010/main" val="36709031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081" y="365125"/>
            <a:ext cx="11768919" cy="5639890"/>
          </a:xfrm>
        </p:spPr>
        <p:txBody>
          <a:bodyPr>
            <a:normAutofit/>
          </a:bodyPr>
          <a:lstStyle/>
          <a:p>
            <a:r>
              <a:rPr lang="en-US" sz="4800" dirty="0" smtClean="0"/>
              <a:t/>
            </a:r>
            <a:br>
              <a:rPr lang="en-US" sz="4800" dirty="0" smtClean="0"/>
            </a:br>
            <a:r>
              <a:rPr lang="en-US" sz="4800" dirty="0"/>
              <a:t/>
            </a:r>
            <a:br>
              <a:rPr lang="en-US" sz="4800" dirty="0"/>
            </a:br>
            <a:r>
              <a:rPr lang="en-US" sz="4800" dirty="0" smtClean="0"/>
              <a:t>PRENATAL AND POSTNATAL PULMONARY CIRCULATION</a:t>
            </a:r>
            <a:endParaRPr lang="en-US" sz="4800" dirty="0"/>
          </a:p>
        </p:txBody>
      </p:sp>
    </p:spTree>
    <p:extLst>
      <p:ext uri="{BB962C8B-B14F-4D97-AF65-F5344CB8AC3E}">
        <p14:creationId xmlns:p14="http://schemas.microsoft.com/office/powerpoint/2010/main" val="3785758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PULMONARY CIRCULATION</a:t>
            </a:r>
            <a:endParaRPr lang="en-US" b="1"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cs typeface="Calibri" panose="020F0502020204030204" pitchFamily="34" charset="0"/>
              </a:rPr>
              <a:t>Pulmonary Resistance in fetal lung is initially were high.</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The reason for High vascular resistance is the normally low blood oxygen tension</a:t>
            </a:r>
          </a:p>
          <a:p>
            <a:endParaRPr lang="en-US" sz="2400" dirty="0" smtClean="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PVR is as high as the SVR near or at term.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5555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2" y="232011"/>
            <a:ext cx="11354937" cy="6332561"/>
          </a:xfrm>
        </p:spPr>
        <p:txBody>
          <a:bodyPr>
            <a:normAutofit lnSpcReduction="10000"/>
          </a:bodyPr>
          <a:lstStyle/>
          <a:p>
            <a:endParaRPr lang="en-US" dirty="0" smtClean="0"/>
          </a:p>
          <a:p>
            <a:r>
              <a:rPr lang="en-US" sz="2400" dirty="0">
                <a:latin typeface="Calibri" panose="020F0502020204030204" pitchFamily="34" charset="0"/>
                <a:cs typeface="Calibri" panose="020F0502020204030204" pitchFamily="34" charset="0"/>
              </a:rPr>
              <a:t>The high PVR is maintained by an increased amount of smooth muscle in the walls of the pulmonary arterioles and alveolar hypoxia resulting from collapsed </a:t>
            </a:r>
            <a:r>
              <a:rPr lang="en-US" sz="2400" dirty="0" smtClean="0">
                <a:latin typeface="Calibri" panose="020F0502020204030204" pitchFamily="34" charset="0"/>
                <a:cs typeface="Calibri" panose="020F0502020204030204" pitchFamily="34" charset="0"/>
              </a:rPr>
              <a:t>lungs</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An </a:t>
            </a:r>
            <a:r>
              <a:rPr lang="en-US" sz="2400" dirty="0">
                <a:latin typeface="Calibri" panose="020F0502020204030204" pitchFamily="34" charset="0"/>
                <a:cs typeface="Calibri" panose="020F0502020204030204" pitchFamily="34" charset="0"/>
              </a:rPr>
              <a:t>increase in alveolar O2 tension </a:t>
            </a:r>
            <a:r>
              <a:rPr lang="en-US" sz="2400" dirty="0" smtClean="0">
                <a:latin typeface="Calibri" panose="020F0502020204030204" pitchFamily="34" charset="0"/>
                <a:cs typeface="Calibri" panose="020F0502020204030204" pitchFamily="34" charset="0"/>
              </a:rPr>
              <a:t>has </a:t>
            </a:r>
            <a:r>
              <a:rPr lang="en-US" sz="2400" dirty="0">
                <a:latin typeface="Calibri" panose="020F0502020204030204" pitchFamily="34" charset="0"/>
                <a:cs typeface="Calibri" panose="020F0502020204030204" pitchFamily="34" charset="0"/>
              </a:rPr>
              <a:t>been considered central to the decrease in pulmonary vascular resistance and increase in pulmonary blood flow with air breathing.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Series of Study have shown the </a:t>
            </a:r>
            <a:r>
              <a:rPr lang="en-US" sz="2400" dirty="0">
                <a:latin typeface="Calibri" panose="020F0502020204030204" pitchFamily="34" charset="0"/>
                <a:cs typeface="Calibri" panose="020F0502020204030204" pitchFamily="34" charset="0"/>
              </a:rPr>
              <a:t>role of O2 was supported by increased pulmonary flow with hyperbaric oxygenation </a:t>
            </a:r>
            <a:r>
              <a:rPr lang="en-US" sz="2400" dirty="0" smtClean="0">
                <a:latin typeface="Calibri" panose="020F0502020204030204" pitchFamily="34" charset="0"/>
                <a:cs typeface="Calibri" panose="020F0502020204030204" pitchFamily="34" charset="0"/>
              </a:rPr>
              <a:t>.</a:t>
            </a:r>
          </a:p>
          <a:p>
            <a:pPr marL="0" indent="0">
              <a:buNone/>
            </a:pPr>
            <a:r>
              <a:rPr lang="en-US" sz="2400" dirty="0" smtClean="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26405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4024" y="2160589"/>
            <a:ext cx="11436824" cy="3230277"/>
          </a:xfrm>
        </p:spPr>
        <p:txBody>
          <a:bodyPr>
            <a:normAutofit/>
          </a:bodyPr>
          <a:lstStyle/>
          <a:p>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exact mechanisms of oxygen-induced pulmonary vasodilation during the transitional circulation remain unclear. </a:t>
            </a:r>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increase in alveolar or arterial oxygen tension may decrease pulmonary vascular resistance either directly via potassium channel activation or indirectly by stimulating the production of vasodilator substances </a:t>
            </a:r>
            <a:r>
              <a:rPr lang="en-US"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315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09182" y="1624083"/>
            <a:ext cx="11737075" cy="485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73050" indent="-273050" eaLnBrk="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1pPr>
            <a:lvl2pPr eaLnBrk="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2pPr>
            <a:lvl3pPr eaLnBrk="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3pPr>
            <a:lvl4pPr eaLnBrk="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4pPr>
            <a:lvl5pPr eaLnBrk="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9pPr>
          </a:lstStyle>
          <a:p>
            <a:pPr eaLnBrk="1">
              <a:spcBef>
                <a:spcPts val="525"/>
              </a:spcBef>
            </a:pPr>
            <a:endParaRPr lang="en-US" sz="2600" dirty="0">
              <a:solidFill>
                <a:srgbClr val="000000"/>
              </a:solidFill>
              <a:latin typeface="Constantia" panose="02030602050306030303" pitchFamily="18" charset="0"/>
            </a:endParaRPr>
          </a:p>
          <a:p>
            <a:pPr marL="457200" indent="-457200" eaLnBrk="1">
              <a:spcBef>
                <a:spcPts val="525"/>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T</a:t>
            </a:r>
            <a:r>
              <a:rPr lang="en-US" sz="2400" dirty="0" smtClean="0">
                <a:latin typeface="Calibri" panose="020F0502020204030204" pitchFamily="34" charset="0"/>
                <a:cs typeface="Calibri" panose="020F0502020204030204" pitchFamily="34" charset="0"/>
              </a:rPr>
              <a:t>he information initially </a:t>
            </a:r>
            <a:r>
              <a:rPr lang="en-US" sz="2400" dirty="0">
                <a:latin typeface="Calibri" panose="020F0502020204030204" pitchFamily="34" charset="0"/>
                <a:cs typeface="Calibri" panose="020F0502020204030204" pitchFamily="34" charset="0"/>
              </a:rPr>
              <a:t>regarding the fetal circulation has been derived from the sheep, which has a gestational period of about 150 </a:t>
            </a:r>
            <a:r>
              <a:rPr lang="en-US" sz="2400" dirty="0" smtClean="0">
                <a:latin typeface="Calibri" panose="020F0502020204030204" pitchFamily="34" charset="0"/>
                <a:cs typeface="Calibri" panose="020F0502020204030204" pitchFamily="34" charset="0"/>
              </a:rPr>
              <a:t>days</a:t>
            </a:r>
          </a:p>
          <a:p>
            <a:pPr marL="0" indent="0" eaLnBrk="1">
              <a:spcBef>
                <a:spcPts val="525"/>
              </a:spcBef>
            </a:pPr>
            <a:endParaRPr lang="en-US" sz="2400" dirty="0" smtClean="0">
              <a:latin typeface="Calibri" panose="020F0502020204030204" pitchFamily="34" charset="0"/>
              <a:cs typeface="Calibri" panose="020F0502020204030204" pitchFamily="34" charset="0"/>
            </a:endParaRPr>
          </a:p>
          <a:p>
            <a:pPr marL="0" indent="0" eaLnBrk="1">
              <a:spcBef>
                <a:spcPts val="525"/>
              </a:spcBef>
            </a:pPr>
            <a:endParaRPr lang="en-US" sz="2400" dirty="0">
              <a:latin typeface="Calibri" panose="020F0502020204030204" pitchFamily="34" charset="0"/>
              <a:cs typeface="Calibri" panose="020F0502020204030204" pitchFamily="34" charset="0"/>
            </a:endParaRPr>
          </a:p>
          <a:p>
            <a:pPr marL="457200" indent="-457200" eaLnBrk="1">
              <a:spcBef>
                <a:spcPts val="525"/>
              </a:spcBef>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All the current knowledge of fetal circulation is on continuing research going on for more than 50 years and after the availability of Ultrasound and other Radiological investigation as further strengthened the knowledge.</a:t>
            </a:r>
            <a:endParaRPr lang="en-US" sz="2400" dirty="0">
              <a:solidFill>
                <a:srgbClr val="000000"/>
              </a:solidFill>
              <a:latin typeface="Calibri" panose="020F0502020204030204" pitchFamily="34" charset="0"/>
              <a:cs typeface="Calibri" panose="020F0502020204030204" pitchFamily="34" charset="0"/>
            </a:endParaRPr>
          </a:p>
        </p:txBody>
      </p:sp>
      <p:sp>
        <p:nvSpPr>
          <p:cNvPr id="9219" name="Text Box 2"/>
          <p:cNvSpPr>
            <a:spLocks noGrp="1" noChangeArrowheads="1"/>
          </p:cNvSpPr>
          <p:nvPr>
            <p:ph type="title"/>
          </p:nvPr>
        </p:nvSpPr>
        <p:spPr>
          <a:xfrm>
            <a:off x="439002" y="313899"/>
            <a:ext cx="7872485" cy="859808"/>
          </a:xfrm>
        </p:spPr>
        <p:txBody>
          <a:bodyPr vert="horz" lIns="90000" tIns="45720" rIns="90000" bIns="45000" rtlCol="0" anchor="ctr">
            <a:normAutofit/>
          </a:bodyPr>
          <a:lstStyle/>
          <a:p>
            <a:r>
              <a:rPr lang="en-US" dirty="0" smtClean="0">
                <a:solidFill>
                  <a:srgbClr val="92D050"/>
                </a:solidFill>
                <a:latin typeface="Calibri" panose="020F0502020204030204" pitchFamily="34" charset="0"/>
              </a:rPr>
              <a:t>HISTORY</a:t>
            </a:r>
            <a:endParaRPr lang="en-IN" dirty="0" smtClean="0">
              <a:solidFill>
                <a:srgbClr val="92D050"/>
              </a:solidFill>
            </a:endParaRPr>
          </a:p>
        </p:txBody>
      </p:sp>
    </p:spTree>
    <p:extLst>
      <p:ext uri="{BB962C8B-B14F-4D97-AF65-F5344CB8AC3E}">
        <p14:creationId xmlns:p14="http://schemas.microsoft.com/office/powerpoint/2010/main" val="502207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With expansion of the lungs and the resulting increase in the alveolar oxygen tension, there is an initial, rapid fall in the PVR </a:t>
            </a:r>
          </a:p>
          <a:p>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This rapid fall is secondary to the </a:t>
            </a:r>
            <a:r>
              <a:rPr lang="en-US" sz="2400" dirty="0" err="1">
                <a:latin typeface="Calibri" panose="020F0502020204030204" pitchFamily="34" charset="0"/>
                <a:cs typeface="Calibri" panose="020F0502020204030204" pitchFamily="34" charset="0"/>
              </a:rPr>
              <a:t>vasodilating</a:t>
            </a:r>
            <a:r>
              <a:rPr lang="en-US" sz="2400" dirty="0">
                <a:latin typeface="Calibri" panose="020F0502020204030204" pitchFamily="34" charset="0"/>
                <a:cs typeface="Calibri" panose="020F0502020204030204" pitchFamily="34" charset="0"/>
              </a:rPr>
              <a:t> effect of oxygen on the pulmonary vasculature</a:t>
            </a:r>
          </a:p>
        </p:txBody>
      </p:sp>
    </p:spTree>
    <p:extLst>
      <p:ext uri="{BB962C8B-B14F-4D97-AF65-F5344CB8AC3E}">
        <p14:creationId xmlns:p14="http://schemas.microsoft.com/office/powerpoint/2010/main" val="1836206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1" y="532263"/>
            <a:ext cx="11727976" cy="6086901"/>
          </a:xfrm>
        </p:spPr>
        <p:txBody>
          <a:bodyPr>
            <a:normAutofit/>
          </a:bodyPr>
          <a:lstStyle/>
          <a:p>
            <a:r>
              <a:rPr lang="en-US" sz="2400" dirty="0">
                <a:latin typeface="Calibri" panose="020F0502020204030204" pitchFamily="34" charset="0"/>
                <a:cs typeface="Calibri" panose="020F0502020204030204" pitchFamily="34" charset="0"/>
              </a:rPr>
              <a:t>Pulmonary </a:t>
            </a:r>
            <a:r>
              <a:rPr lang="en-US" sz="2400" dirty="0" err="1">
                <a:latin typeface="Calibri" panose="020F0502020204030204" pitchFamily="34" charset="0"/>
                <a:cs typeface="Calibri" panose="020F0502020204030204" pitchFamily="34" charset="0"/>
              </a:rPr>
              <a:t>vasoreactivity</a:t>
            </a:r>
            <a:r>
              <a:rPr lang="en-US" sz="2400" dirty="0">
                <a:latin typeface="Calibri" panose="020F0502020204030204" pitchFamily="34" charset="0"/>
                <a:cs typeface="Calibri" panose="020F0502020204030204" pitchFamily="34" charset="0"/>
              </a:rPr>
              <a:t> appears to be acquired during the second half of gestation in the human, such that the pulmonary circulation is under active </a:t>
            </a:r>
            <a:r>
              <a:rPr lang="en-US" sz="2400" dirty="0" smtClean="0">
                <a:latin typeface="Calibri" panose="020F0502020204030204" pitchFamily="34" charset="0"/>
                <a:cs typeface="Calibri" panose="020F0502020204030204" pitchFamily="34" charset="0"/>
              </a:rPr>
              <a:t>vasoconstriction.</a:t>
            </a:r>
          </a:p>
          <a:p>
            <a:endParaRPr lang="en-US" sz="2400" dirty="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This high vasomotor tone, combined with the thick-walled pulmonary vessels contributes to the high fetal pulmonary vascular resistance. </a:t>
            </a:r>
            <a:endParaRPr lang="en-US" sz="2400" dirty="0" smtClean="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Pulmonary </a:t>
            </a:r>
            <a:r>
              <a:rPr lang="en-US" sz="2400" dirty="0">
                <a:latin typeface="Calibri" panose="020F0502020204030204" pitchFamily="34" charset="0"/>
                <a:cs typeface="Calibri" panose="020F0502020204030204" pitchFamily="34" charset="0"/>
              </a:rPr>
              <a:t>flow in the fetus is low, as gas exchange occurs in the placenta. </a:t>
            </a:r>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3376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177421" y="1201002"/>
            <a:ext cx="11778017" cy="4899547"/>
          </a:xfrm>
        </p:spPr>
        <p:txBody>
          <a:bodyPr>
            <a:normAutofit/>
          </a:bodyPr>
          <a:lstStyle/>
          <a:p>
            <a:r>
              <a:rPr lang="en-US" sz="2400" dirty="0">
                <a:latin typeface="Calibri" panose="020F0502020204030204" pitchFamily="34" charset="0"/>
                <a:cs typeface="Calibri" panose="020F0502020204030204" pitchFamily="34" charset="0"/>
              </a:rPr>
              <a:t>Most of the right ventricular output is diverted away from the lungs through the patent </a:t>
            </a:r>
            <a:r>
              <a:rPr lang="en-US" sz="2400" dirty="0" err="1">
                <a:latin typeface="Calibri" panose="020F0502020204030204" pitchFamily="34" charset="0"/>
                <a:cs typeface="Calibri" panose="020F0502020204030204" pitchFamily="34" charset="0"/>
              </a:rPr>
              <a:t>ductus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arteriosus</a:t>
            </a:r>
            <a:r>
              <a:rPr lang="en-US" sz="2400" dirty="0">
                <a:latin typeface="Calibri" panose="020F0502020204030204" pitchFamily="34" charset="0"/>
                <a:cs typeface="Calibri" panose="020F0502020204030204" pitchFamily="34" charset="0"/>
              </a:rPr>
              <a:t> to the descending thoracic aorta and the placenta for oxygenation.</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Pulmonary </a:t>
            </a:r>
            <a:r>
              <a:rPr lang="en-US" sz="2400" dirty="0">
                <a:latin typeface="Calibri" panose="020F0502020204030204" pitchFamily="34" charset="0"/>
                <a:cs typeface="Calibri" panose="020F0502020204030204" pitchFamily="34" charset="0"/>
              </a:rPr>
              <a:t>flow in the human fetus appears to increase between the 20th and 30th week of gestation from 13% to 25% of the combined ventricular output accompanied by a fall </a:t>
            </a:r>
            <a:r>
              <a:rPr lang="en-US" sz="2400" dirty="0" smtClean="0">
                <a:latin typeface="Calibri" panose="020F0502020204030204" pitchFamily="34" charset="0"/>
                <a:cs typeface="Calibri" panose="020F0502020204030204" pitchFamily="34" charset="0"/>
              </a:rPr>
              <a:t>in </a:t>
            </a:r>
            <a:r>
              <a:rPr lang="en-US" sz="2400" dirty="0">
                <a:latin typeface="Calibri" panose="020F0502020204030204" pitchFamily="34" charset="0"/>
                <a:cs typeface="Calibri" panose="020F0502020204030204" pitchFamily="34" charset="0"/>
              </a:rPr>
              <a:t>pulmonary vascular resistance.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615571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45912" y="627796"/>
            <a:ext cx="5076966" cy="5549167"/>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59607" y="627796"/>
            <a:ext cx="4995080" cy="5650173"/>
          </a:xfrm>
        </p:spPr>
      </p:pic>
    </p:spTree>
    <p:extLst>
      <p:ext uri="{BB962C8B-B14F-4D97-AF65-F5344CB8AC3E}">
        <p14:creationId xmlns:p14="http://schemas.microsoft.com/office/powerpoint/2010/main" val="13106746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6" y="177421"/>
            <a:ext cx="10856794" cy="846161"/>
          </a:xfrm>
        </p:spPr>
        <p:txBody>
          <a:bodyPr/>
          <a:lstStyle/>
          <a:p>
            <a:r>
              <a:rPr lang="en-US" dirty="0" smtClean="0"/>
              <a:t>Cardiac Output and distribution</a:t>
            </a:r>
            <a:endParaRPr lang="en-US" dirty="0"/>
          </a:p>
        </p:txBody>
      </p:sp>
      <p:sp>
        <p:nvSpPr>
          <p:cNvPr id="3" name="Content Placeholder 2"/>
          <p:cNvSpPr>
            <a:spLocks noGrp="1"/>
          </p:cNvSpPr>
          <p:nvPr>
            <p:ph idx="1"/>
          </p:nvPr>
        </p:nvSpPr>
        <p:spPr>
          <a:xfrm>
            <a:off x="259308" y="1514901"/>
            <a:ext cx="10985310" cy="5003256"/>
          </a:xfrm>
        </p:spPr>
        <p:txBody>
          <a:bodyPr>
            <a:normAutofit/>
          </a:bodyPr>
          <a:lstStyle/>
          <a:p>
            <a:r>
              <a:rPr lang="en-US" sz="2400" dirty="0">
                <a:latin typeface="Calibri" panose="020F0502020204030204" pitchFamily="34" charset="0"/>
                <a:cs typeface="Calibri" panose="020F0502020204030204" pitchFamily="34" charset="0"/>
              </a:rPr>
              <a:t>T</a:t>
            </a:r>
            <a:r>
              <a:rPr lang="en-US" sz="2400" dirty="0" smtClean="0">
                <a:latin typeface="Calibri" panose="020F0502020204030204" pitchFamily="34" charset="0"/>
                <a:cs typeface="Calibri" panose="020F0502020204030204" pitchFamily="34" charset="0"/>
              </a:rPr>
              <a:t>he </a:t>
            </a:r>
            <a:r>
              <a:rPr lang="en-US" sz="2400" dirty="0">
                <a:latin typeface="Calibri" panose="020F0502020204030204" pitchFamily="34" charset="0"/>
                <a:cs typeface="Calibri" panose="020F0502020204030204" pitchFamily="34" charset="0"/>
              </a:rPr>
              <a:t>fetus, blood distributed to the various parts of the body and to the placenta is derived from the systemic venous return </a:t>
            </a:r>
            <a:r>
              <a:rPr lang="en-US" sz="2400" dirty="0" smtClean="0">
                <a:latin typeface="Calibri" panose="020F0502020204030204" pitchFamily="34" charset="0"/>
                <a:cs typeface="Calibri" panose="020F0502020204030204" pitchFamily="34" charset="0"/>
              </a:rPr>
              <a:t>+ umbilical </a:t>
            </a:r>
            <a:r>
              <a:rPr lang="en-US" sz="2400" dirty="0">
                <a:latin typeface="Calibri" panose="020F0502020204030204" pitchFamily="34" charset="0"/>
                <a:cs typeface="Calibri" panose="020F0502020204030204" pitchFamily="34" charset="0"/>
              </a:rPr>
              <a:t>venous </a:t>
            </a:r>
            <a:r>
              <a:rPr lang="en-US" sz="2400" dirty="0" smtClean="0">
                <a:latin typeface="Calibri" panose="020F0502020204030204" pitchFamily="34" charset="0"/>
                <a:cs typeface="Calibri" panose="020F0502020204030204" pitchFamily="34" charset="0"/>
              </a:rPr>
              <a:t>return.</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a:t>
            </a:r>
            <a:r>
              <a:rPr lang="en-US" sz="2400" dirty="0" smtClean="0">
                <a:latin typeface="Calibri" panose="020F0502020204030204" pitchFamily="34" charset="0"/>
                <a:cs typeface="Calibri" panose="020F0502020204030204" pitchFamily="34" charset="0"/>
              </a:rPr>
              <a:t>he </a:t>
            </a:r>
            <a:r>
              <a:rPr lang="en-US" sz="2400" dirty="0">
                <a:latin typeface="Calibri" panose="020F0502020204030204" pitchFamily="34" charset="0"/>
                <a:cs typeface="Calibri" panose="020F0502020204030204" pitchFamily="34" charset="0"/>
              </a:rPr>
              <a:t>ventricles effectively act in parallel; blood to many organs is derived from both ventricles. </a:t>
            </a:r>
          </a:p>
          <a:p>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a:t>
            </a:r>
            <a:r>
              <a:rPr lang="en-US" sz="2400" dirty="0" smtClean="0">
                <a:latin typeface="Calibri" panose="020F0502020204030204" pitchFamily="34" charset="0"/>
                <a:cs typeface="Calibri" panose="020F0502020204030204" pitchFamily="34" charset="0"/>
              </a:rPr>
              <a:t>he </a:t>
            </a:r>
            <a:r>
              <a:rPr lang="en-US" sz="2400" dirty="0">
                <a:latin typeface="Calibri" panose="020F0502020204030204" pitchFamily="34" charset="0"/>
                <a:cs typeface="Calibri" panose="020F0502020204030204" pitchFamily="34" charset="0"/>
              </a:rPr>
              <a:t>outputs of the left and right ventricles are different in the fetus. It has therefore become customary to express the output of the heart as combined ventricular output (</a:t>
            </a:r>
            <a:r>
              <a:rPr lang="en-US" sz="2400" dirty="0" smtClean="0">
                <a:latin typeface="Calibri" panose="020F0502020204030204" pitchFamily="34" charset="0"/>
                <a:cs typeface="Calibri" panose="020F0502020204030204" pitchFamily="34" charset="0"/>
              </a:rPr>
              <a:t>CVO)</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09980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cs typeface="Calibri" panose="020F0502020204030204" pitchFamily="34" charset="0"/>
              </a:rPr>
              <a:t>CVO is 450ml/kg/</a:t>
            </a:r>
            <a:r>
              <a:rPr lang="en-US" sz="2400" dirty="0" err="1" smtClean="0">
                <a:latin typeface="Calibri" panose="020F0502020204030204" pitchFamily="34" charset="0"/>
                <a:cs typeface="Calibri" panose="020F0502020204030204" pitchFamily="34" charset="0"/>
              </a:rPr>
              <a:t>wt</a:t>
            </a:r>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Umbilical Vein flow is 200 ml/</a:t>
            </a:r>
            <a:r>
              <a:rPr lang="en-US" sz="2400" dirty="0" err="1" smtClean="0">
                <a:latin typeface="Calibri" panose="020F0502020204030204" pitchFamily="34" charset="0"/>
                <a:cs typeface="Calibri" panose="020F0502020204030204" pitchFamily="34" charset="0"/>
              </a:rPr>
              <a:t>mt</a:t>
            </a:r>
            <a:r>
              <a:rPr lang="en-US" sz="2400" dirty="0" smtClean="0">
                <a:latin typeface="Calibri" panose="020F0502020204030204" pitchFamily="34" charset="0"/>
                <a:cs typeface="Calibri" panose="020F0502020204030204" pitchFamily="34" charset="0"/>
              </a:rPr>
              <a:t>/kg approximately 45% of CVO</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Of this 110ml passes through Ductus Venosus and 90ml/</a:t>
            </a:r>
            <a:r>
              <a:rPr lang="en-US" sz="2400" dirty="0" err="1" smtClean="0">
                <a:latin typeface="Calibri" panose="020F0502020204030204" pitchFamily="34" charset="0"/>
                <a:cs typeface="Calibri" panose="020F0502020204030204" pitchFamily="34" charset="0"/>
              </a:rPr>
              <a:t>mt</a:t>
            </a:r>
            <a:r>
              <a:rPr lang="en-US" sz="2400" dirty="0" smtClean="0">
                <a:latin typeface="Calibri" panose="020F0502020204030204" pitchFamily="34" charset="0"/>
                <a:cs typeface="Calibri" panose="020F0502020204030204" pitchFamily="34" charset="0"/>
              </a:rPr>
              <a:t> passes through hepatic circulation.</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4324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559559"/>
            <a:ext cx="11423175" cy="5481804"/>
          </a:xfrm>
        </p:spPr>
        <p:txBody>
          <a:bodyPr>
            <a:noAutofit/>
          </a:bodyPr>
          <a:lstStyle/>
          <a:p>
            <a:r>
              <a:rPr lang="en-US" sz="2400" dirty="0">
                <a:latin typeface="Calibri" panose="020F0502020204030204" pitchFamily="34" charset="0"/>
                <a:cs typeface="Calibri" panose="020F0502020204030204" pitchFamily="34" charset="0"/>
              </a:rPr>
              <a:t>The blood entering the heart from the inferior vena cava includes ductus venosus, left and right hepatic venous, and abdominal inferior vena cava blood and constitutes about 70% of CVO, or about 315–350 mL/min per </a:t>
            </a:r>
            <a:r>
              <a:rPr lang="en-US" sz="2400" dirty="0" smtClean="0">
                <a:latin typeface="Calibri" panose="020F0502020204030204" pitchFamily="34" charset="0"/>
                <a:cs typeface="Calibri" panose="020F0502020204030204" pitchFamily="34" charset="0"/>
              </a:rPr>
              <a:t>kg</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About </a:t>
            </a:r>
            <a:r>
              <a:rPr lang="en-US" sz="2400" dirty="0">
                <a:latin typeface="Calibri" panose="020F0502020204030204" pitchFamily="34" charset="0"/>
                <a:cs typeface="Calibri" panose="020F0502020204030204" pitchFamily="34" charset="0"/>
              </a:rPr>
              <a:t>115–125 mL/min per kg or about 25% of CVO passes through the foramen ovale to the left atrium; this blood is derived predominantly from the ductus venosus. </a:t>
            </a:r>
            <a:endParaRPr lang="en-US" sz="2400" dirty="0" smtClean="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Venous </a:t>
            </a:r>
            <a:r>
              <a:rPr lang="en-US" sz="2400" dirty="0">
                <a:latin typeface="Calibri" panose="020F0502020204030204" pitchFamily="34" charset="0"/>
                <a:cs typeface="Calibri" panose="020F0502020204030204" pitchFamily="34" charset="0"/>
              </a:rPr>
              <a:t>return from the </a:t>
            </a:r>
            <a:r>
              <a:rPr lang="en-US" sz="2400" dirty="0" err="1">
                <a:latin typeface="Calibri" panose="020F0502020204030204" pitchFamily="34" charset="0"/>
                <a:cs typeface="Calibri" panose="020F0502020204030204" pitchFamily="34" charset="0"/>
              </a:rPr>
              <a:t>superior</a:t>
            </a:r>
            <a:r>
              <a:rPr lang="en-US" sz="2400" dirty="0">
                <a:latin typeface="Calibri" panose="020F0502020204030204" pitchFamily="34" charset="0"/>
                <a:cs typeface="Calibri" panose="020F0502020204030204" pitchFamily="34" charset="0"/>
              </a:rPr>
              <a:t> vena cava is 90–95 mL/min per kg and </a:t>
            </a:r>
            <a:r>
              <a:rPr lang="en-US" sz="2400" dirty="0" err="1">
                <a:latin typeface="Calibri" panose="020F0502020204030204" pitchFamily="34" charset="0"/>
                <a:cs typeface="Calibri" panose="020F0502020204030204" pitchFamily="34" charset="0"/>
              </a:rPr>
              <a:t>represents</a:t>
            </a:r>
            <a:r>
              <a:rPr lang="en-US" sz="2400" dirty="0">
                <a:latin typeface="Calibri" panose="020F0502020204030204" pitchFamily="34" charset="0"/>
                <a:cs typeface="Calibri" panose="020F0502020204030204" pitchFamily="34" charset="0"/>
              </a:rPr>
              <a:t> about 21% of CVO. </a:t>
            </a:r>
            <a:endParaRPr lang="en-US"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1066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376" y="614149"/>
            <a:ext cx="11409528" cy="6045958"/>
          </a:xfrm>
        </p:spPr>
        <p:txBody>
          <a:bodyPr>
            <a:normAutofit/>
          </a:bodyPr>
          <a:lstStyle/>
          <a:p>
            <a:r>
              <a:rPr lang="en-US" sz="2400" dirty="0">
                <a:latin typeface="Calibri" panose="020F0502020204030204" pitchFamily="34" charset="0"/>
                <a:cs typeface="Calibri" panose="020F0502020204030204" pitchFamily="34" charset="0"/>
              </a:rPr>
              <a:t>A</a:t>
            </a:r>
            <a:r>
              <a:rPr lang="en-US" sz="2400" dirty="0" smtClean="0">
                <a:latin typeface="Calibri" panose="020F0502020204030204" pitchFamily="34" charset="0"/>
                <a:cs typeface="Calibri" panose="020F0502020204030204" pitchFamily="34" charset="0"/>
              </a:rPr>
              <a:t>bout </a:t>
            </a:r>
            <a:r>
              <a:rPr lang="en-US" sz="2400" dirty="0">
                <a:latin typeface="Calibri" panose="020F0502020204030204" pitchFamily="34" charset="0"/>
                <a:cs typeface="Calibri" panose="020F0502020204030204" pitchFamily="34" charset="0"/>
              </a:rPr>
              <a:t>200 mL/min per kg of inferior vena cava blood passes through the tricuspid valve into the right ventricle</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 addition, coronary venous blood enters the right ventricle. </a:t>
            </a:r>
            <a:endParaRPr lang="en-US" sz="2400" dirty="0" smtClean="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right ventricle ejects about 300–325 mL/min per kg or about 66% of CVO. </a:t>
            </a:r>
            <a:endParaRPr lang="en-US" sz="2400" dirty="0" smtClean="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Only </a:t>
            </a:r>
            <a:r>
              <a:rPr lang="en-US" sz="2400" dirty="0">
                <a:latin typeface="Calibri" panose="020F0502020204030204" pitchFamily="34" charset="0"/>
                <a:cs typeface="Calibri" panose="020F0502020204030204" pitchFamily="34" charset="0"/>
              </a:rPr>
              <a:t>about 10–15% of the blood ejected by the right ventricle into the pulmonary trunk enters the pulmonary circulation; this constitutes about 8% of CVO or about 35–40 mL/min per kg fetal weight. </a:t>
            </a:r>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011767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cs typeface="Calibri" panose="020F0502020204030204" pitchFamily="34" charset="0"/>
              </a:rPr>
              <a:t>LV ejects about 150ml/kg( 45%).</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Of this 90ml/</a:t>
            </a:r>
            <a:r>
              <a:rPr lang="en-US" sz="2400" dirty="0" err="1" smtClean="0">
                <a:latin typeface="Calibri" panose="020F0502020204030204" pitchFamily="34" charset="0"/>
                <a:cs typeface="Calibri" panose="020F0502020204030204" pitchFamily="34" charset="0"/>
              </a:rPr>
              <a:t>mt</a:t>
            </a:r>
            <a:r>
              <a:rPr lang="en-US" sz="2400" dirty="0" smtClean="0">
                <a:latin typeface="Calibri" panose="020F0502020204030204" pitchFamily="34" charset="0"/>
                <a:cs typeface="Calibri" panose="020F0502020204030204" pitchFamily="34" charset="0"/>
              </a:rPr>
              <a:t>(20%) distributed to head and upper half and 45ml/</a:t>
            </a:r>
            <a:r>
              <a:rPr lang="en-US" sz="2400" dirty="0" err="1" smtClean="0">
                <a:latin typeface="Calibri" panose="020F0502020204030204" pitchFamily="34" charset="0"/>
                <a:cs typeface="Calibri" panose="020F0502020204030204" pitchFamily="34" charset="0"/>
              </a:rPr>
              <a:t>mt</a:t>
            </a:r>
            <a:r>
              <a:rPr lang="en-US" sz="2400" dirty="0" smtClean="0">
                <a:latin typeface="Calibri" panose="020F0502020204030204" pitchFamily="34" charset="0"/>
                <a:cs typeface="Calibri" panose="020F0502020204030204" pitchFamily="34" charset="0"/>
              </a:rPr>
              <a:t>(10%) passes through Isthmus</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3% CVO enters coronary circulation</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19103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72" y="139133"/>
            <a:ext cx="10255841" cy="775267"/>
          </a:xfrm>
        </p:spPr>
        <p:txBody>
          <a:bodyPr/>
          <a:lstStyle/>
          <a:p>
            <a:r>
              <a:rPr lang="en-US" dirty="0" smtClean="0"/>
              <a:t>Percentage of CVO ejected by each ventricle</a:t>
            </a:r>
            <a:endParaRPr lang="en-US" dirty="0"/>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2503" y="1181718"/>
            <a:ext cx="4940489" cy="4961364"/>
          </a:xfrm>
        </p:spPr>
      </p:pic>
      <p:pic>
        <p:nvPicPr>
          <p:cNvPr id="11" name="Content Placeholder 10"/>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769291" y="1181718"/>
            <a:ext cx="4899546" cy="4741410"/>
          </a:xfrm>
        </p:spPr>
      </p:pic>
    </p:spTree>
    <p:extLst>
      <p:ext uri="{BB962C8B-B14F-4D97-AF65-F5344CB8AC3E}">
        <p14:creationId xmlns:p14="http://schemas.microsoft.com/office/powerpoint/2010/main" val="537162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13" y="163773"/>
            <a:ext cx="8591266" cy="914400"/>
          </a:xfrm>
        </p:spPr>
        <p:txBody>
          <a:bodyPr>
            <a:noAutofit/>
          </a:bodyPr>
          <a:lstStyle/>
          <a:p>
            <a:r>
              <a:rPr lang="en-US" b="1" dirty="0" smtClean="0">
                <a:solidFill>
                  <a:srgbClr val="92D050"/>
                </a:solidFill>
              </a:rPr>
              <a:t>UNIQUE FEATURES FETAL CIRCULATION</a:t>
            </a:r>
            <a:endParaRPr lang="en-US" b="1" dirty="0">
              <a:solidFill>
                <a:srgbClr val="92D050"/>
              </a:solidFill>
            </a:endParaRPr>
          </a:p>
        </p:txBody>
      </p:sp>
      <p:sp>
        <p:nvSpPr>
          <p:cNvPr id="3" name="Content Placeholder 2"/>
          <p:cNvSpPr>
            <a:spLocks noGrp="1"/>
          </p:cNvSpPr>
          <p:nvPr>
            <p:ph idx="1"/>
          </p:nvPr>
        </p:nvSpPr>
        <p:spPr>
          <a:xfrm>
            <a:off x="286603" y="1323833"/>
            <a:ext cx="11067197" cy="5330802"/>
          </a:xfrm>
        </p:spPr>
        <p:txBody>
          <a:bodyPr/>
          <a:lstStyle/>
          <a:p>
            <a:pPr>
              <a:spcBef>
                <a:spcPts val="525"/>
              </a:spcBef>
              <a:buClr>
                <a:srgbClr val="0BD0D9"/>
              </a:buClr>
              <a:buSzPct val="95000"/>
            </a:pPr>
            <a:r>
              <a:rPr lang="en-US" sz="2400" dirty="0" smtClean="0">
                <a:solidFill>
                  <a:schemeClr val="tx1"/>
                </a:solidFill>
                <a:latin typeface="Calibri" panose="020F0502020204030204" pitchFamily="34" charset="0"/>
                <a:cs typeface="Calibri" panose="020F0502020204030204" pitchFamily="34" charset="0"/>
              </a:rPr>
              <a:t> Placenta </a:t>
            </a:r>
            <a:r>
              <a:rPr lang="en-US" sz="2400" dirty="0">
                <a:solidFill>
                  <a:schemeClr val="tx1"/>
                </a:solidFill>
                <a:latin typeface="Calibri" panose="020F0502020204030204" pitchFamily="34" charset="0"/>
                <a:cs typeface="Calibri" panose="020F0502020204030204" pitchFamily="34" charset="0"/>
              </a:rPr>
              <a:t>is the </a:t>
            </a:r>
            <a:r>
              <a:rPr lang="en-US" sz="2400" dirty="0" smtClean="0">
                <a:solidFill>
                  <a:schemeClr val="tx1"/>
                </a:solidFill>
                <a:latin typeface="Calibri" panose="020F0502020204030204" pitchFamily="34" charset="0"/>
                <a:cs typeface="Calibri" panose="020F0502020204030204" pitchFamily="34" charset="0"/>
              </a:rPr>
              <a:t>main site </a:t>
            </a:r>
            <a:r>
              <a:rPr lang="en-US" sz="2400" dirty="0">
                <a:solidFill>
                  <a:schemeClr val="tx1"/>
                </a:solidFill>
                <a:latin typeface="Calibri" panose="020F0502020204030204" pitchFamily="34" charset="0"/>
                <a:cs typeface="Calibri" panose="020F0502020204030204" pitchFamily="34" charset="0"/>
              </a:rPr>
              <a:t>of gas </a:t>
            </a:r>
            <a:r>
              <a:rPr lang="en-US" sz="2400" dirty="0" smtClean="0">
                <a:solidFill>
                  <a:schemeClr val="tx1"/>
                </a:solidFill>
                <a:latin typeface="Calibri" panose="020F0502020204030204" pitchFamily="34" charset="0"/>
                <a:cs typeface="Calibri" panose="020F0502020204030204" pitchFamily="34" charset="0"/>
              </a:rPr>
              <a:t>exchange</a:t>
            </a:r>
          </a:p>
          <a:p>
            <a:pPr marL="0" indent="0">
              <a:spcBef>
                <a:spcPts val="525"/>
              </a:spcBef>
              <a:buClr>
                <a:srgbClr val="0BD0D9"/>
              </a:buClr>
              <a:buSzPct val="95000"/>
              <a:buNone/>
            </a:pPr>
            <a:endParaRPr lang="en-US" sz="2400" dirty="0" smtClean="0">
              <a:solidFill>
                <a:schemeClr val="tx1"/>
              </a:solidFill>
              <a:latin typeface="Calibri" panose="020F0502020204030204" pitchFamily="34" charset="0"/>
              <a:cs typeface="Calibri" panose="020F0502020204030204" pitchFamily="34" charset="0"/>
            </a:endParaRPr>
          </a:p>
          <a:p>
            <a:pPr>
              <a:spcBef>
                <a:spcPts val="525"/>
              </a:spcBef>
              <a:buClr>
                <a:srgbClr val="0BD0D9"/>
              </a:buClr>
              <a:buSzPct val="95000"/>
            </a:pPr>
            <a:r>
              <a:rPr lang="en-US" sz="2400" dirty="0" smtClean="0">
                <a:solidFill>
                  <a:schemeClr val="tx1"/>
                </a:solidFill>
                <a:latin typeface="Calibri" panose="020F0502020204030204" pitchFamily="34" charset="0"/>
                <a:cs typeface="Calibri" panose="020F0502020204030204" pitchFamily="34" charset="0"/>
              </a:rPr>
              <a:t>Parallel arrangement of two main arterial systems and their respective ventricles compared to arrangements in series in adult circulation</a:t>
            </a:r>
          </a:p>
          <a:p>
            <a:pPr>
              <a:spcBef>
                <a:spcPts val="525"/>
              </a:spcBef>
              <a:buClr>
                <a:srgbClr val="0BD0D9"/>
              </a:buClr>
              <a:buSzPct val="95000"/>
            </a:pPr>
            <a:endParaRPr lang="en-US" sz="2400" dirty="0">
              <a:solidFill>
                <a:schemeClr val="tx1"/>
              </a:solidFill>
              <a:latin typeface="Calibri" panose="020F0502020204030204" pitchFamily="34" charset="0"/>
              <a:cs typeface="Calibri" panose="020F0502020204030204" pitchFamily="34" charset="0"/>
            </a:endParaRPr>
          </a:p>
          <a:p>
            <a:pPr>
              <a:spcBef>
                <a:spcPts val="525"/>
              </a:spcBef>
              <a:buClr>
                <a:srgbClr val="0BD0D9"/>
              </a:buClr>
              <a:buSzPct val="95000"/>
            </a:pPr>
            <a:r>
              <a:rPr lang="en-US" sz="2400" dirty="0" smtClean="0">
                <a:solidFill>
                  <a:schemeClr val="tx1"/>
                </a:solidFill>
                <a:latin typeface="Calibri" panose="020F0502020204030204" pitchFamily="34" charset="0"/>
                <a:cs typeface="Calibri" panose="020F0502020204030204" pitchFamily="34" charset="0"/>
              </a:rPr>
              <a:t>Presence of 4  shunts</a:t>
            </a:r>
          </a:p>
          <a:p>
            <a:pPr>
              <a:spcBef>
                <a:spcPts val="525"/>
              </a:spcBef>
              <a:buClr>
                <a:srgbClr val="0BD0D9"/>
              </a:buClr>
              <a:buSzPct val="95000"/>
            </a:pPr>
            <a:endParaRPr lang="en-US" sz="2400" dirty="0">
              <a:solidFill>
                <a:schemeClr val="tx1"/>
              </a:solidFill>
              <a:latin typeface="Calibri" panose="020F0502020204030204" pitchFamily="34" charset="0"/>
              <a:cs typeface="Calibri" panose="020F0502020204030204" pitchFamily="34" charset="0"/>
            </a:endParaRPr>
          </a:p>
          <a:p>
            <a:pPr>
              <a:spcBef>
                <a:spcPts val="525"/>
              </a:spcBef>
              <a:buClr>
                <a:srgbClr val="0BD0D9"/>
              </a:buClr>
              <a:buSzPct val="95000"/>
            </a:pPr>
            <a:r>
              <a:rPr lang="en-US" sz="2400" dirty="0" smtClean="0">
                <a:solidFill>
                  <a:schemeClr val="tx1"/>
                </a:solidFill>
                <a:latin typeface="Calibri" panose="020F0502020204030204" pitchFamily="34" charset="0"/>
                <a:cs typeface="Calibri" panose="020F0502020204030204" pitchFamily="34" charset="0"/>
              </a:rPr>
              <a:t>Low </a:t>
            </a:r>
            <a:r>
              <a:rPr lang="en-US" sz="2400" dirty="0">
                <a:solidFill>
                  <a:schemeClr val="tx1"/>
                </a:solidFill>
                <a:latin typeface="Calibri" panose="020F0502020204030204" pitchFamily="34" charset="0"/>
                <a:cs typeface="Calibri" panose="020F0502020204030204" pitchFamily="34" charset="0"/>
              </a:rPr>
              <a:t>impedance and high flow of placental circulation</a:t>
            </a:r>
            <a:r>
              <a:rPr lang="en-US" sz="2400" dirty="0" smtClean="0">
                <a:solidFill>
                  <a:schemeClr val="tx1"/>
                </a:solidFill>
                <a:latin typeface="Calibri" panose="020F0502020204030204" pitchFamily="34" charset="0"/>
                <a:cs typeface="Calibri" panose="020F0502020204030204" pitchFamily="34" charset="0"/>
              </a:rPr>
              <a:t>.</a:t>
            </a:r>
          </a:p>
          <a:p>
            <a:pPr>
              <a:spcBef>
                <a:spcPts val="525"/>
              </a:spcBef>
              <a:buClr>
                <a:srgbClr val="0BD0D9"/>
              </a:buClr>
              <a:buSzPct val="95000"/>
            </a:pPr>
            <a:endParaRPr lang="en-US" sz="2400" dirty="0" smtClean="0">
              <a:solidFill>
                <a:schemeClr val="tx1"/>
              </a:solidFill>
              <a:latin typeface="Calibri" panose="020F0502020204030204" pitchFamily="34" charset="0"/>
              <a:cs typeface="Calibri" panose="020F0502020204030204" pitchFamily="34" charset="0"/>
            </a:endParaRPr>
          </a:p>
          <a:p>
            <a:pPr>
              <a:spcBef>
                <a:spcPts val="525"/>
              </a:spcBef>
              <a:buClr>
                <a:srgbClr val="0BD0D9"/>
              </a:buClr>
              <a:buSzPct val="95000"/>
            </a:pPr>
            <a:r>
              <a:rPr lang="en-US" sz="2400" dirty="0" smtClean="0">
                <a:solidFill>
                  <a:schemeClr val="tx1"/>
                </a:solidFill>
                <a:latin typeface="Calibri" panose="020F0502020204030204" pitchFamily="34" charset="0"/>
                <a:cs typeface="Calibri" panose="020F0502020204030204" pitchFamily="34" charset="0"/>
              </a:rPr>
              <a:t>High impedance and low flow of pulmonary circulation.</a:t>
            </a:r>
          </a:p>
          <a:p>
            <a:pPr marL="0" indent="0">
              <a:spcBef>
                <a:spcPts val="525"/>
              </a:spcBef>
              <a:buClr>
                <a:srgbClr val="0BD0D9"/>
              </a:buClr>
              <a:buSzPct val="95000"/>
              <a:buNone/>
            </a:pPr>
            <a:endParaRPr lang="en-US" dirty="0"/>
          </a:p>
          <a:p>
            <a:endParaRPr lang="en-US" dirty="0"/>
          </a:p>
        </p:txBody>
      </p:sp>
    </p:spTree>
    <p:extLst>
      <p:ext uri="{BB962C8B-B14F-4D97-AF65-F5344CB8AC3E}">
        <p14:creationId xmlns:p14="http://schemas.microsoft.com/office/powerpoint/2010/main" val="5923226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7422" y="1446662"/>
            <a:ext cx="3166280" cy="1132765"/>
          </a:xfrm>
        </p:spPr>
        <p:txBody>
          <a:bodyPr/>
          <a:lstStyle/>
          <a:p>
            <a:r>
              <a:rPr lang="en-US" dirty="0" smtClean="0"/>
              <a:t>PERCENTAGE CVO AND ITS DISTRIBUTION TO VARIOUS ORGANS </a:t>
            </a:r>
            <a:endParaRPr lang="en-US" dirty="0"/>
          </a:p>
        </p:txBody>
      </p:sp>
      <p:pic>
        <p:nvPicPr>
          <p:cNvPr id="1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7726" y="436728"/>
            <a:ext cx="7806520" cy="6018661"/>
          </a:xfrm>
        </p:spPr>
      </p:pic>
    </p:spTree>
    <p:extLst>
      <p:ext uri="{BB962C8B-B14F-4D97-AF65-F5344CB8AC3E}">
        <p14:creationId xmlns:p14="http://schemas.microsoft.com/office/powerpoint/2010/main" val="12077747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b="19451"/>
          <a:stretch/>
        </p:blipFill>
        <p:spPr>
          <a:xfrm>
            <a:off x="382137" y="450376"/>
            <a:ext cx="8338783" cy="5909481"/>
          </a:xfrm>
        </p:spPr>
      </p:pic>
    </p:spTree>
    <p:extLst>
      <p:ext uri="{BB962C8B-B14F-4D97-AF65-F5344CB8AC3E}">
        <p14:creationId xmlns:p14="http://schemas.microsoft.com/office/powerpoint/2010/main" val="6283174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736980"/>
            <a:ext cx="11122926" cy="4612942"/>
          </a:xfrm>
        </p:spPr>
        <p:txBody>
          <a:bodyPr>
            <a:normAutofit/>
          </a:bodyPr>
          <a:lstStyle/>
          <a:p>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The highest partial pressure of Oxygen(Po2) is found in Umbilical vein</a:t>
            </a:r>
          </a:p>
          <a:p>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The Brain and coronary circulation receive blood with high oxygen concentration when compared to saturation of lower half of the body</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92258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13899" y="279779"/>
            <a:ext cx="5540991" cy="5547815"/>
          </a:xfrm>
        </p:spPr>
        <p:txBody>
          <a:bodyPr>
            <a:normAutofit/>
          </a:bodyPr>
          <a:lstStyle/>
          <a:p>
            <a:endParaRPr lang="en-US" dirty="0" smtClean="0"/>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Fetal </a:t>
            </a:r>
            <a:r>
              <a:rPr lang="en-US" sz="2400" dirty="0">
                <a:latin typeface="Calibri" panose="020F0502020204030204" pitchFamily="34" charset="0"/>
                <a:cs typeface="Calibri" panose="020F0502020204030204" pitchFamily="34" charset="0"/>
              </a:rPr>
              <a:t>systemic arterial blood pressure is considerably lower than that in an adult, averaging 55 mmHg (systolic/diastolic, approximately 70/45 mmHg) at term. </a:t>
            </a:r>
            <a:endParaRPr lang="en-US" sz="24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Right </a:t>
            </a:r>
            <a:r>
              <a:rPr lang="en-US" sz="2400" dirty="0">
                <a:latin typeface="Calibri" panose="020F0502020204030204" pitchFamily="34" charset="0"/>
                <a:cs typeface="Calibri" panose="020F0502020204030204" pitchFamily="34" charset="0"/>
              </a:rPr>
              <a:t>ventricular pressure, 70/4 mmHg, is slightly greater (1 to 2 mmHg) than left ventricular pressure.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41823" t="12947" r="26669" b="5722"/>
          <a:stretch>
            <a:fillRect/>
          </a:stretch>
        </p:blipFill>
        <p:spPr bwMode="auto">
          <a:xfrm>
            <a:off x="5759356" y="279779"/>
            <a:ext cx="6100549" cy="631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extLst>
      <p:ext uri="{BB962C8B-B14F-4D97-AF65-F5344CB8AC3E}">
        <p14:creationId xmlns:p14="http://schemas.microsoft.com/office/powerpoint/2010/main" val="29001818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of Cardiac Output</a:t>
            </a:r>
            <a:endParaRPr lang="en-US" dirty="0"/>
          </a:p>
        </p:txBody>
      </p:sp>
      <p:sp>
        <p:nvSpPr>
          <p:cNvPr id="3" name="Content Placeholder 2"/>
          <p:cNvSpPr>
            <a:spLocks noGrp="1"/>
          </p:cNvSpPr>
          <p:nvPr>
            <p:ph idx="1"/>
          </p:nvPr>
        </p:nvSpPr>
        <p:spPr>
          <a:xfrm>
            <a:off x="677334" y="1733266"/>
            <a:ext cx="10745842" cy="4735773"/>
          </a:xfrm>
        </p:spPr>
        <p:txBody>
          <a:bodyPr>
            <a:noAutofit/>
          </a:bodyPr>
          <a:lstStyle/>
          <a:p>
            <a:r>
              <a:rPr lang="en-US" sz="2400" dirty="0" smtClean="0">
                <a:latin typeface="Calibri" panose="020F0502020204030204" pitchFamily="34" charset="0"/>
                <a:cs typeface="Calibri" panose="020F0502020204030204" pitchFamily="34" charset="0"/>
              </a:rPr>
              <a:t>Fetus increase the cardiac output by increasing the heart rate as it is incapable of increasing the stroke volume because of many reasons.</a:t>
            </a: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Myocardium is not fully developed.</a:t>
            </a:r>
          </a:p>
          <a:p>
            <a:pPr marL="0" indent="0">
              <a:buNone/>
            </a:pPr>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Heart is surrounded by fluid filled Lungs</a:t>
            </a:r>
          </a:p>
        </p:txBody>
      </p:sp>
    </p:spTree>
    <p:extLst>
      <p:ext uri="{BB962C8B-B14F-4D97-AF65-F5344CB8AC3E}">
        <p14:creationId xmlns:p14="http://schemas.microsoft.com/office/powerpoint/2010/main" val="408563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934" y="313899"/>
            <a:ext cx="9376012" cy="859808"/>
          </a:xfrm>
        </p:spPr>
        <p:txBody>
          <a:bodyPr>
            <a:normAutofit/>
          </a:bodyPr>
          <a:lstStyle/>
          <a:p>
            <a:r>
              <a:rPr lang="en-US" sz="3800" dirty="0" smtClean="0"/>
              <a:t>CHANGES AT  BIRTH</a:t>
            </a:r>
            <a:endParaRPr lang="en-US" sz="3800" dirty="0"/>
          </a:p>
        </p:txBody>
      </p:sp>
      <p:sp>
        <p:nvSpPr>
          <p:cNvPr id="3" name="Content Placeholder 2"/>
          <p:cNvSpPr>
            <a:spLocks noGrp="1"/>
          </p:cNvSpPr>
          <p:nvPr>
            <p:ph idx="1"/>
          </p:nvPr>
        </p:nvSpPr>
        <p:spPr>
          <a:xfrm>
            <a:off x="838200" y="1542197"/>
            <a:ext cx="10816988" cy="4899546"/>
          </a:xfrm>
        </p:spPr>
        <p:txBody>
          <a:bodyPr>
            <a:normAutofit/>
          </a:bodyPr>
          <a:lstStyle/>
          <a:p>
            <a:r>
              <a:rPr lang="en-US" sz="2400" dirty="0" smtClean="0">
                <a:latin typeface="Calibri" panose="020F0502020204030204" pitchFamily="34" charset="0"/>
                <a:cs typeface="Calibri" panose="020F0502020204030204" pitchFamily="34" charset="0"/>
              </a:rPr>
              <a:t>The Change from fetal to postnatal circulation is initiated by </a:t>
            </a:r>
            <a:r>
              <a:rPr lang="en-US" sz="2400" dirty="0" err="1" smtClean="0">
                <a:latin typeface="Calibri" panose="020F0502020204030204" pitchFamily="34" charset="0"/>
                <a:cs typeface="Calibri" panose="020F0502020204030204" pitchFamily="34" charset="0"/>
              </a:rPr>
              <a:t>babys</a:t>
            </a:r>
            <a:r>
              <a:rPr lang="en-US" sz="2400" dirty="0" smtClean="0">
                <a:latin typeface="Calibri" panose="020F0502020204030204" pitchFamily="34" charset="0"/>
                <a:cs typeface="Calibri" panose="020F0502020204030204" pitchFamily="34" charset="0"/>
              </a:rPr>
              <a:t> first breath.</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primary change in circulation after birth is a shift of blood flow for gas exchange from the placenta to the lungs.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placental circulation disappears, and the pulmonary </a:t>
            </a:r>
            <a:r>
              <a:rPr lang="en-US" sz="2400" dirty="0" err="1">
                <a:latin typeface="Calibri" panose="020F0502020204030204" pitchFamily="34" charset="0"/>
                <a:cs typeface="Calibri" panose="020F0502020204030204" pitchFamily="34" charset="0"/>
              </a:rPr>
              <a:t>circulation</a:t>
            </a:r>
            <a:r>
              <a:rPr lang="en-US" sz="2400" dirty="0">
                <a:latin typeface="Calibri" panose="020F0502020204030204" pitchFamily="34" charset="0"/>
                <a:cs typeface="Calibri" panose="020F0502020204030204" pitchFamily="34" charset="0"/>
              </a:rPr>
              <a:t> is established</a:t>
            </a:r>
          </a:p>
        </p:txBody>
      </p:sp>
    </p:spTree>
    <p:extLst>
      <p:ext uri="{BB962C8B-B14F-4D97-AF65-F5344CB8AC3E}">
        <p14:creationId xmlns:p14="http://schemas.microsoft.com/office/powerpoint/2010/main" val="28551764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2" y="750627"/>
            <a:ext cx="11505061" cy="5813946"/>
          </a:xfrm>
        </p:spPr>
        <p:txBody>
          <a:bodyPr>
            <a:normAutofit/>
          </a:bodyPr>
          <a:lstStyle/>
          <a:p>
            <a:pPr marL="0" indent="0">
              <a:buNone/>
            </a:pPr>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removal of the placenta results in the following: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   a. An </a:t>
            </a:r>
            <a:r>
              <a:rPr lang="en-US" sz="2400" dirty="0">
                <a:latin typeface="Calibri" panose="020F0502020204030204" pitchFamily="34" charset="0"/>
                <a:cs typeface="Calibri" panose="020F0502020204030204" pitchFamily="34" charset="0"/>
              </a:rPr>
              <a:t>increase in systemic vascular resistance (SVR) results (because the placenta has the lowest vascular resistance in the fetus) </a:t>
            </a:r>
            <a:endParaRPr lang="en-US" sz="2400" dirty="0" smtClean="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   b.  Cessation </a:t>
            </a:r>
            <a:r>
              <a:rPr lang="en-US" sz="2400" dirty="0">
                <a:latin typeface="Calibri" panose="020F0502020204030204" pitchFamily="34" charset="0"/>
                <a:cs typeface="Calibri" panose="020F0502020204030204" pitchFamily="34" charset="0"/>
              </a:rPr>
              <a:t>of blood flow in the umbilical vein results in closure of the </a:t>
            </a:r>
            <a:r>
              <a:rPr lang="en-US" sz="2400" dirty="0" smtClean="0">
                <a:latin typeface="Calibri" panose="020F0502020204030204" pitchFamily="34" charset="0"/>
                <a:cs typeface="Calibri" panose="020F0502020204030204" pitchFamily="34" charset="0"/>
              </a:rPr>
              <a:t>  ductus venosus</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  c</a:t>
            </a:r>
            <a:r>
              <a:rPr lang="en-US" sz="2400" dirty="0">
                <a:latin typeface="Calibri" panose="020F0502020204030204" pitchFamily="34" charset="0"/>
                <a:cs typeface="Calibri" panose="020F0502020204030204" pitchFamily="34" charset="0"/>
              </a:rPr>
              <a:t>. Fall of prostaglandin (PGE2), which is produced by placenta and promotes ductus arteriosus patency in </a:t>
            </a:r>
            <a:r>
              <a:rPr lang="en-US" sz="2400" dirty="0" smtClean="0">
                <a:latin typeface="Calibri" panose="020F0502020204030204" pitchFamily="34" charset="0"/>
                <a:cs typeface="Calibri" panose="020F0502020204030204" pitchFamily="34" charset="0"/>
              </a:rPr>
              <a:t>utero</a:t>
            </a:r>
          </a:p>
          <a:p>
            <a:endParaRPr lang="en-US" dirty="0"/>
          </a:p>
        </p:txBody>
      </p:sp>
    </p:spTree>
    <p:extLst>
      <p:ext uri="{BB962C8B-B14F-4D97-AF65-F5344CB8AC3E}">
        <p14:creationId xmlns:p14="http://schemas.microsoft.com/office/powerpoint/2010/main" val="18430139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672" y="982639"/>
            <a:ext cx="10876128" cy="5704764"/>
          </a:xfrm>
        </p:spPr>
        <p:txBody>
          <a:bodyPr>
            <a:normAutofit/>
          </a:bodyPr>
          <a:lstStyle/>
          <a:p>
            <a:pPr marL="0" indent="0">
              <a:buNone/>
            </a:pPr>
            <a:r>
              <a:rPr lang="en-US" sz="2400" dirty="0" smtClean="0">
                <a:latin typeface="Calibri" panose="020F0502020204030204" pitchFamily="34" charset="0"/>
                <a:cs typeface="Calibri" panose="020F0502020204030204" pitchFamily="34" charset="0"/>
              </a:rPr>
              <a:t>Lung </a:t>
            </a:r>
            <a:r>
              <a:rPr lang="en-US" sz="2400" dirty="0">
                <a:latin typeface="Calibri" panose="020F0502020204030204" pitchFamily="34" charset="0"/>
                <a:cs typeface="Calibri" panose="020F0502020204030204" pitchFamily="34" charset="0"/>
              </a:rPr>
              <a:t>expansion results in the following: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reduction </a:t>
            </a:r>
            <a:r>
              <a:rPr lang="en-US" sz="2400" dirty="0">
                <a:latin typeface="Calibri" panose="020F0502020204030204" pitchFamily="34" charset="0"/>
                <a:cs typeface="Calibri" panose="020F0502020204030204" pitchFamily="34" charset="0"/>
              </a:rPr>
              <a:t>of the pulmonary vascular resistance (PVR), an increase in pulmonary blood flow, and a fall in PA pressure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Functional </a:t>
            </a:r>
            <a:r>
              <a:rPr lang="en-US" sz="2400" dirty="0">
                <a:latin typeface="Calibri" panose="020F0502020204030204" pitchFamily="34" charset="0"/>
                <a:cs typeface="Calibri" panose="020F0502020204030204" pitchFamily="34" charset="0"/>
              </a:rPr>
              <a:t>closure of the foramen ovale as a result of increased pressure in the LA in excess of the pressure in the right atrium (RA). The RA pressure falls as a result of closure of the ductus </a:t>
            </a:r>
            <a:r>
              <a:rPr lang="en-US" sz="2400" dirty="0" smtClean="0">
                <a:latin typeface="Calibri" panose="020F0502020204030204" pitchFamily="34" charset="0"/>
                <a:cs typeface="Calibri" panose="020F0502020204030204" pitchFamily="34" charset="0"/>
              </a:rPr>
              <a:t>venosus.</a:t>
            </a: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Closure </a:t>
            </a:r>
            <a:r>
              <a:rPr lang="en-US" sz="2400" dirty="0">
                <a:latin typeface="Calibri" panose="020F0502020204030204" pitchFamily="34" charset="0"/>
                <a:cs typeface="Calibri" panose="020F0502020204030204" pitchFamily="34" charset="0"/>
              </a:rPr>
              <a:t>of patent ductus arteriosus (PDA) as a result of increased arterial oxygen </a:t>
            </a:r>
            <a:r>
              <a:rPr lang="en-US" sz="2400" dirty="0" smtClean="0">
                <a:latin typeface="Calibri" panose="020F0502020204030204" pitchFamily="34" charset="0"/>
                <a:cs typeface="Calibri" panose="020F0502020204030204" pitchFamily="34" charset="0"/>
              </a:rPr>
              <a:t>saturation</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224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Grp="1" noChangeArrowheads="1"/>
          </p:cNvSpPr>
          <p:nvPr>
            <p:ph type="title"/>
          </p:nvPr>
        </p:nvSpPr>
        <p:spPr>
          <a:xfrm>
            <a:off x="368491" y="322713"/>
            <a:ext cx="6114196" cy="796404"/>
          </a:xfrm>
        </p:spPr>
        <p:txBody>
          <a:bodyPr>
            <a:normAutofit/>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dirty="0">
                <a:solidFill>
                  <a:srgbClr val="92D050"/>
                </a:solidFill>
                <a:latin typeface="Calibri" panose="020F0502020204030204" pitchFamily="34" charset="0"/>
              </a:rPr>
              <a:t>The </a:t>
            </a:r>
            <a:r>
              <a:rPr lang="en-US" dirty="0" smtClean="0">
                <a:solidFill>
                  <a:srgbClr val="92D050"/>
                </a:solidFill>
                <a:latin typeface="Calibri" panose="020F0502020204030204" pitchFamily="34" charset="0"/>
              </a:rPr>
              <a:t>Transitional </a:t>
            </a:r>
            <a:r>
              <a:rPr lang="en-US" dirty="0">
                <a:solidFill>
                  <a:srgbClr val="92D050"/>
                </a:solidFill>
                <a:latin typeface="Calibri" panose="020F0502020204030204" pitchFamily="34" charset="0"/>
              </a:rPr>
              <a:t>C</a:t>
            </a:r>
            <a:r>
              <a:rPr lang="en-US" dirty="0" smtClean="0">
                <a:solidFill>
                  <a:srgbClr val="92D050"/>
                </a:solidFill>
                <a:latin typeface="Calibri" panose="020F0502020204030204" pitchFamily="34" charset="0"/>
              </a:rPr>
              <a:t>irculation</a:t>
            </a:r>
            <a:endParaRPr lang="en-US" dirty="0">
              <a:solidFill>
                <a:srgbClr val="92D050"/>
              </a:solidFill>
              <a:latin typeface="Calibri" panose="020F0502020204030204" pitchFamily="34" charset="0"/>
            </a:endParaRPr>
          </a:p>
        </p:txBody>
      </p:sp>
      <p:sp>
        <p:nvSpPr>
          <p:cNvPr id="71682" name="Text Box 2"/>
          <p:cNvSpPr txBox="1">
            <a:spLocks noChangeArrowheads="1"/>
          </p:cNvSpPr>
          <p:nvPr/>
        </p:nvSpPr>
        <p:spPr bwMode="auto">
          <a:xfrm>
            <a:off x="368491" y="1337481"/>
            <a:ext cx="11600596" cy="4626591"/>
          </a:xfrm>
          <a:prstGeom prst="rect">
            <a:avLst/>
          </a:prstGeom>
          <a:noFill/>
          <a:ln w="9525" cap="flat">
            <a:noFill/>
            <a:round/>
            <a:headEnd/>
            <a:tailEnd/>
          </a:ln>
          <a:effectLst/>
        </p:spPr>
        <p:txBody>
          <a:bodyPr lIns="90000" tIns="45000" rIns="90000" bIns="45000"/>
          <a:lstStyle/>
          <a:p>
            <a:pPr>
              <a:spcBef>
                <a:spcPts val="525"/>
              </a:spcBef>
              <a:buClr>
                <a:srgbClr val="0BD0D9"/>
              </a:buClr>
              <a:buSzPct val="950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sz="2400" dirty="0" smtClean="0">
                <a:solidFill>
                  <a:srgbClr val="000000"/>
                </a:solidFill>
                <a:latin typeface="Calibri" panose="020F0502020204030204" pitchFamily="34" charset="0"/>
                <a:cs typeface="Calibri" panose="020F0502020204030204" pitchFamily="34" charset="0"/>
              </a:rPr>
              <a:t>First Breath at birth is </a:t>
            </a:r>
            <a:r>
              <a:rPr lang="en-US" sz="2400" dirty="0">
                <a:solidFill>
                  <a:srgbClr val="000000"/>
                </a:solidFill>
                <a:latin typeface="Calibri" panose="020F0502020204030204" pitchFamily="34" charset="0"/>
                <a:cs typeface="Calibri" panose="020F0502020204030204" pitchFamily="34" charset="0"/>
              </a:rPr>
              <a:t>associated with a marked fall in PVR and rise in PBF</a:t>
            </a:r>
            <a:r>
              <a:rPr lang="en-US" sz="2400" dirty="0" smtClean="0">
                <a:solidFill>
                  <a:srgbClr val="000000"/>
                </a:solidFill>
                <a:latin typeface="Calibri" panose="020F0502020204030204" pitchFamily="34" charset="0"/>
                <a:cs typeface="Calibri" panose="020F0502020204030204" pitchFamily="34" charset="0"/>
              </a:rPr>
              <a:t>.</a:t>
            </a:r>
          </a:p>
          <a:p>
            <a:pPr>
              <a:spcBef>
                <a:spcPts val="525"/>
              </a:spcBef>
              <a:buClr>
                <a:srgbClr val="0BD0D9"/>
              </a:buClr>
              <a:buSzPct val="950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2400" dirty="0">
              <a:solidFill>
                <a:srgbClr val="000000"/>
              </a:solidFill>
              <a:latin typeface="Calibri" panose="020F0502020204030204" pitchFamily="34" charset="0"/>
              <a:cs typeface="Calibri" panose="020F0502020204030204" pitchFamily="34" charset="0"/>
            </a:endParaRPr>
          </a:p>
          <a:p>
            <a:pPr marL="342900" indent="-342900">
              <a:spcBef>
                <a:spcPts val="525"/>
              </a:spcBef>
              <a:buClr>
                <a:srgbClr val="0BD0D9"/>
              </a:buClr>
              <a:buSzPct val="950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2400" dirty="0">
              <a:solidFill>
                <a:srgbClr val="000000"/>
              </a:solidFill>
              <a:latin typeface="Calibri" panose="020F0502020204030204" pitchFamily="34" charset="0"/>
              <a:cs typeface="Calibri" panose="020F0502020204030204" pitchFamily="34" charset="0"/>
            </a:endParaRPr>
          </a:p>
          <a:p>
            <a:pPr>
              <a:spcBef>
                <a:spcPts val="525"/>
              </a:spcBef>
              <a:buClr>
                <a:srgbClr val="0BD0D9"/>
              </a:buClr>
              <a:buSzPct val="950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sz="2400" dirty="0">
                <a:solidFill>
                  <a:srgbClr val="000000"/>
                </a:solidFill>
                <a:latin typeface="Calibri" panose="020F0502020204030204" pitchFamily="34" charset="0"/>
                <a:cs typeface="Calibri" panose="020F0502020204030204" pitchFamily="34" charset="0"/>
              </a:rPr>
              <a:t>After the initial rapid decrease in pulmonary vascular resistance  there is a slow, progressive decrease, with adult levels reached after 2 to 6 weeks. </a:t>
            </a:r>
            <a:endParaRPr lang="en-US" sz="2400" dirty="0" smtClean="0">
              <a:solidFill>
                <a:srgbClr val="000000"/>
              </a:solidFill>
              <a:latin typeface="Calibri" panose="020F0502020204030204" pitchFamily="34" charset="0"/>
              <a:cs typeface="Calibri" panose="020F0502020204030204" pitchFamily="34" charset="0"/>
            </a:endParaRPr>
          </a:p>
          <a:p>
            <a:pPr marL="1588">
              <a:spcBef>
                <a:spcPts val="5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2400" dirty="0">
              <a:solidFill>
                <a:srgbClr val="000000"/>
              </a:solidFill>
              <a:latin typeface="Calibri" panose="020F0502020204030204" pitchFamily="34" charset="0"/>
              <a:cs typeface="Calibri" panose="020F0502020204030204" pitchFamily="34" charset="0"/>
            </a:endParaRPr>
          </a:p>
          <a:p>
            <a:pPr marL="1588">
              <a:spcBef>
                <a:spcPts val="5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2400" dirty="0">
              <a:solidFill>
                <a:srgbClr val="000000"/>
              </a:solidFill>
              <a:latin typeface="Calibri" panose="020F0502020204030204" pitchFamily="34" charset="0"/>
              <a:cs typeface="Calibri" panose="020F0502020204030204" pitchFamily="34" charset="0"/>
            </a:endParaRPr>
          </a:p>
          <a:p>
            <a:pPr marL="1588">
              <a:spcBef>
                <a:spcPts val="5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sz="2400" dirty="0" smtClean="0">
                <a:solidFill>
                  <a:srgbClr val="000000"/>
                </a:solidFill>
                <a:latin typeface="Calibri" panose="020F0502020204030204" pitchFamily="34" charset="0"/>
                <a:cs typeface="Calibri" panose="020F0502020204030204" pitchFamily="34" charset="0"/>
              </a:rPr>
              <a:t>In </a:t>
            </a:r>
            <a:r>
              <a:rPr lang="en-US" sz="2400" dirty="0">
                <a:solidFill>
                  <a:srgbClr val="000000"/>
                </a:solidFill>
                <a:latin typeface="Calibri" panose="020F0502020204030204" pitchFamily="34" charset="0"/>
                <a:cs typeface="Calibri" panose="020F0502020204030204" pitchFamily="34" charset="0"/>
              </a:rPr>
              <a:t>the first 4 to 6 weeks after birth, there is progressive involution of the circumferential medial smooth muscle with overall reduction in medial muscular thickness of the walls of the small pulmonary arteries</a:t>
            </a:r>
          </a:p>
          <a:p>
            <a:pPr marL="274638" indent="-273050">
              <a:spcBef>
                <a:spcPts val="5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2600" dirty="0">
              <a:solidFill>
                <a:srgbClr val="000000"/>
              </a:solidFill>
              <a:latin typeface="Constantia" charset="0"/>
            </a:endParaRPr>
          </a:p>
        </p:txBody>
      </p:sp>
    </p:spTree>
    <p:extLst>
      <p:ext uri="{BB962C8B-B14F-4D97-AF65-F5344CB8AC3E}">
        <p14:creationId xmlns:p14="http://schemas.microsoft.com/office/powerpoint/2010/main" val="804766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20465"/>
          <a:stretch/>
        </p:blipFill>
        <p:spPr>
          <a:xfrm>
            <a:off x="1665028" y="559558"/>
            <a:ext cx="7738280" cy="5500047"/>
          </a:xfrm>
        </p:spPr>
      </p:pic>
    </p:spTree>
    <p:extLst>
      <p:ext uri="{BB962C8B-B14F-4D97-AF65-F5344CB8AC3E}">
        <p14:creationId xmlns:p14="http://schemas.microsoft.com/office/powerpoint/2010/main" val="2972778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138313" cy="863174"/>
          </a:xfrm>
        </p:spPr>
        <p:txBody>
          <a:bodyPr/>
          <a:lstStyle/>
          <a:p>
            <a:r>
              <a:rPr lang="en-US" dirty="0" smtClean="0">
                <a:latin typeface="Calibri" panose="020F0502020204030204" pitchFamily="34" charset="0"/>
                <a:cs typeface="Calibri" panose="020F0502020204030204" pitchFamily="34" charset="0"/>
              </a:rPr>
              <a:t>4 Shunts in the Fetal Circulation</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1487606"/>
            <a:ext cx="10515600" cy="4689357"/>
          </a:xfrm>
        </p:spPr>
        <p:txBody>
          <a:bodyPr>
            <a:normAutofit/>
          </a:bodyPr>
          <a:lstStyle/>
          <a:p>
            <a:r>
              <a:rPr lang="en-US" sz="2400" dirty="0" smtClean="0">
                <a:latin typeface="Calibri" panose="020F0502020204030204" pitchFamily="34" charset="0"/>
                <a:cs typeface="Calibri" panose="020F0502020204030204" pitchFamily="34" charset="0"/>
              </a:rPr>
              <a:t>1</a:t>
            </a:r>
            <a:r>
              <a:rPr lang="en-US" sz="2400" baseline="30000" dirty="0" smtClean="0">
                <a:latin typeface="Calibri" panose="020F0502020204030204" pitchFamily="34" charset="0"/>
                <a:cs typeface="Calibri" panose="020F0502020204030204" pitchFamily="34" charset="0"/>
              </a:rPr>
              <a:t>st</a:t>
            </a:r>
            <a:r>
              <a:rPr lang="en-US" sz="2400" dirty="0" smtClean="0">
                <a:latin typeface="Calibri" panose="020F0502020204030204" pitchFamily="34" charset="0"/>
                <a:cs typeface="Calibri" panose="020F0502020204030204" pitchFamily="34" charset="0"/>
              </a:rPr>
              <a:t>- In the Placenta</a:t>
            </a: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2</a:t>
            </a:r>
            <a:r>
              <a:rPr lang="en-US" sz="2400" baseline="30000" dirty="0" smtClean="0">
                <a:latin typeface="Calibri" panose="020F0502020204030204" pitchFamily="34" charset="0"/>
                <a:cs typeface="Calibri" panose="020F0502020204030204" pitchFamily="34" charset="0"/>
              </a:rPr>
              <a:t>nd</a:t>
            </a:r>
            <a:r>
              <a:rPr lang="en-US" sz="2400" dirty="0" smtClean="0">
                <a:latin typeface="Calibri" panose="020F0502020204030204" pitchFamily="34" charset="0"/>
                <a:cs typeface="Calibri" panose="020F0502020204030204" pitchFamily="34" charset="0"/>
              </a:rPr>
              <a:t>-Ductus Venosus</a:t>
            </a:r>
            <a:endParaRPr lang="en-US" sz="2400" dirty="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3</a:t>
            </a:r>
            <a:r>
              <a:rPr lang="en-US" sz="2400" baseline="30000" dirty="0" smtClean="0">
                <a:latin typeface="Calibri" panose="020F0502020204030204" pitchFamily="34" charset="0"/>
                <a:cs typeface="Calibri" panose="020F0502020204030204" pitchFamily="34" charset="0"/>
              </a:rPr>
              <a:t>rd</a:t>
            </a:r>
            <a:r>
              <a:rPr lang="en-US" sz="2400" dirty="0" smtClean="0">
                <a:latin typeface="Calibri" panose="020F0502020204030204" pitchFamily="34" charset="0"/>
                <a:cs typeface="Calibri" panose="020F0502020204030204" pitchFamily="34" charset="0"/>
              </a:rPr>
              <a:t>-Formen Ovale</a:t>
            </a: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4</a:t>
            </a:r>
            <a:r>
              <a:rPr lang="en-US" sz="2400" baseline="30000" dirty="0" smtClean="0">
                <a:latin typeface="Calibri" panose="020F0502020204030204" pitchFamily="34" charset="0"/>
                <a:cs typeface="Calibri" panose="020F0502020204030204" pitchFamily="34" charset="0"/>
              </a:rPr>
              <a:t>th</a:t>
            </a:r>
            <a:r>
              <a:rPr lang="en-US" sz="2400" dirty="0" smtClean="0">
                <a:latin typeface="Calibri" panose="020F0502020204030204" pitchFamily="34" charset="0"/>
                <a:cs typeface="Calibri" panose="020F0502020204030204" pitchFamily="34" charset="0"/>
              </a:rPr>
              <a:t>-Ductus Arteriosus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13211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68" y="174056"/>
            <a:ext cx="9662614" cy="767639"/>
          </a:xfrm>
        </p:spPr>
        <p:txBody>
          <a:bodyPr>
            <a:normAutofit/>
          </a:bodyPr>
          <a:lstStyle/>
          <a:p>
            <a:r>
              <a:rPr lang="en-US" sz="3800" dirty="0" smtClean="0"/>
              <a:t>Reasons for delay in Decline of PVR</a:t>
            </a:r>
            <a:endParaRPr lang="en-US" sz="3800" dirty="0"/>
          </a:p>
        </p:txBody>
      </p:sp>
      <p:sp>
        <p:nvSpPr>
          <p:cNvPr id="3" name="Content Placeholder 2"/>
          <p:cNvSpPr>
            <a:spLocks noGrp="1"/>
          </p:cNvSpPr>
          <p:nvPr>
            <p:ph idx="1"/>
          </p:nvPr>
        </p:nvSpPr>
        <p:spPr>
          <a:xfrm>
            <a:off x="504967" y="1241946"/>
            <a:ext cx="10848833" cy="4935017"/>
          </a:xfrm>
        </p:spPr>
        <p:txBody>
          <a:bodyPr>
            <a:noAutofit/>
          </a:bodyPr>
          <a:lstStyle/>
          <a:p>
            <a:pPr marL="0" indent="0">
              <a:buNone/>
            </a:pPr>
            <a:r>
              <a:rPr lang="en-US" sz="2400" dirty="0">
                <a:latin typeface="Calibri" panose="020F0502020204030204" pitchFamily="34" charset="0"/>
                <a:cs typeface="Calibri" panose="020F0502020204030204" pitchFamily="34" charset="0"/>
              </a:rPr>
              <a:t>Several neonatal conditions may interfere with normal maturation (i.e., thinning) of pulmonary arterioles, resulting in the delay in normal decline of PVR and PA pressure: </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1) hypoxia </a:t>
            </a:r>
            <a:r>
              <a:rPr lang="en-US" sz="2400" dirty="0">
                <a:latin typeface="Calibri" panose="020F0502020204030204" pitchFamily="34" charset="0"/>
                <a:cs typeface="Calibri" panose="020F0502020204030204" pitchFamily="34" charset="0"/>
              </a:rPr>
              <a:t>(resulting from lung diseases or high altitudes</a:t>
            </a:r>
            <a:r>
              <a:rPr lang="en-US" sz="2400" dirty="0" smtClean="0">
                <a:latin typeface="Calibri" panose="020F0502020204030204" pitchFamily="34" charset="0"/>
                <a:cs typeface="Calibri" panose="020F0502020204030204" pitchFamily="34" charset="0"/>
              </a:rPr>
              <a:t>).</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2) </a:t>
            </a:r>
            <a:r>
              <a:rPr lang="en-US" sz="2400" dirty="0" smtClean="0">
                <a:latin typeface="Calibri" panose="020F0502020204030204" pitchFamily="34" charset="0"/>
                <a:cs typeface="Calibri" panose="020F0502020204030204" pitchFamily="34" charset="0"/>
              </a:rPr>
              <a:t>Acidosis</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3) increased pulmonary artery pressure (resulting from large left-to-right shunt lesions</a:t>
            </a:r>
            <a:r>
              <a:rPr lang="en-US" sz="2400" dirty="0" smtClean="0">
                <a:latin typeface="Calibri" panose="020F0502020204030204" pitchFamily="34" charset="0"/>
                <a:cs typeface="Calibri" panose="020F0502020204030204" pitchFamily="34" charset="0"/>
              </a:rPr>
              <a:t>)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4) high pulmonary venous pressure (resulting from such condition as mitral </a:t>
            </a:r>
            <a:r>
              <a:rPr lang="en-US" sz="2400" dirty="0" smtClean="0">
                <a:latin typeface="Calibri" panose="020F0502020204030204" pitchFamily="34" charset="0"/>
                <a:cs typeface="Calibri" panose="020F0502020204030204" pitchFamily="34" charset="0"/>
              </a:rPr>
              <a:t>stenosis)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11737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990" y="423081"/>
            <a:ext cx="10384809" cy="928047"/>
          </a:xfrm>
        </p:spPr>
        <p:txBody>
          <a:bodyPr/>
          <a:lstStyle/>
          <a:p>
            <a:r>
              <a:rPr lang="en-US" dirty="0" smtClean="0"/>
              <a:t>Ductus Arteriosus Closure</a:t>
            </a:r>
            <a:endParaRPr lang="en-US" dirty="0"/>
          </a:p>
        </p:txBody>
      </p:sp>
      <p:sp>
        <p:nvSpPr>
          <p:cNvPr id="3" name="Content Placeholder 2"/>
          <p:cNvSpPr>
            <a:spLocks noGrp="1"/>
          </p:cNvSpPr>
          <p:nvPr>
            <p:ph idx="1"/>
          </p:nvPr>
        </p:nvSpPr>
        <p:spPr>
          <a:xfrm>
            <a:off x="218364" y="1351128"/>
            <a:ext cx="11273051" cy="5049671"/>
          </a:xfrm>
        </p:spPr>
        <p:txBody>
          <a:bodyPr>
            <a:normAutofit/>
          </a:bodyPr>
          <a:lstStyle/>
          <a:p>
            <a:r>
              <a:rPr lang="en-US" sz="2400" dirty="0" smtClean="0">
                <a:latin typeface="Calibri" panose="020F0502020204030204" pitchFamily="34" charset="0"/>
                <a:cs typeface="Calibri" panose="020F0502020204030204" pitchFamily="34" charset="0"/>
              </a:rPr>
              <a:t>Functional </a:t>
            </a:r>
            <a:r>
              <a:rPr lang="en-US" sz="2400" dirty="0">
                <a:latin typeface="Calibri" panose="020F0502020204030204" pitchFamily="34" charset="0"/>
                <a:cs typeface="Calibri" panose="020F0502020204030204" pitchFamily="34" charset="0"/>
              </a:rPr>
              <a:t>closure of the ductus arteriosus occurs within 10 to 15 hours after birth by constriction of the medial smooth muscle in the ductus</a:t>
            </a:r>
            <a:r>
              <a:rPr lang="en-US" sz="2400" dirty="0" smtClean="0">
                <a:latin typeface="Calibri" panose="020F0502020204030204" pitchFamily="34" charset="0"/>
                <a:cs typeface="Calibri" panose="020F0502020204030204" pitchFamily="34" charset="0"/>
              </a:rPr>
              <a:t>.</a:t>
            </a:r>
          </a:p>
          <a:p>
            <a:pPr marL="0" indent="0">
              <a:buNone/>
            </a:pPr>
            <a:endParaRPr lang="en-US" sz="2400" dirty="0" smtClean="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Anatomic closure is completed by 2 to 3 weeks of age by permanent changes in the endothelium and </a:t>
            </a:r>
            <a:r>
              <a:rPr lang="en-US" sz="2400" dirty="0" err="1">
                <a:latin typeface="Calibri" panose="020F0502020204030204" pitchFamily="34" charset="0"/>
                <a:cs typeface="Calibri" panose="020F0502020204030204" pitchFamily="34" charset="0"/>
              </a:rPr>
              <a:t>subintimal</a:t>
            </a:r>
            <a:r>
              <a:rPr lang="en-US" sz="2400" dirty="0">
                <a:latin typeface="Calibri" panose="020F0502020204030204" pitchFamily="34" charset="0"/>
                <a:cs typeface="Calibri" panose="020F0502020204030204" pitchFamily="34" charset="0"/>
              </a:rPr>
              <a:t> layers of the ductus.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Oxygen</a:t>
            </a:r>
            <a:r>
              <a:rPr lang="en-US" sz="2400" dirty="0">
                <a:latin typeface="Calibri" panose="020F0502020204030204" pitchFamily="34" charset="0"/>
                <a:cs typeface="Calibri" panose="020F0502020204030204" pitchFamily="34" charset="0"/>
              </a:rPr>
              <a:t>, PGE2 levels, and maturity of the newborn are important factors in closure of the ductus.</a:t>
            </a:r>
            <a:r>
              <a:rPr lang="en-US" dirty="0"/>
              <a:t> </a:t>
            </a:r>
          </a:p>
        </p:txBody>
      </p:sp>
    </p:spTree>
    <p:extLst>
      <p:ext uri="{BB962C8B-B14F-4D97-AF65-F5344CB8AC3E}">
        <p14:creationId xmlns:p14="http://schemas.microsoft.com/office/powerpoint/2010/main" val="31228213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660" y="655094"/>
            <a:ext cx="11108139" cy="5521870"/>
          </a:xfrm>
        </p:spPr>
        <p:txBody>
          <a:bodyPr>
            <a:normAutofit/>
          </a:bodyPr>
          <a:lstStyle/>
          <a:p>
            <a:r>
              <a:rPr lang="en-US" sz="2400" dirty="0">
                <a:latin typeface="Calibri" panose="020F0502020204030204" pitchFamily="34" charset="0"/>
                <a:cs typeface="Calibri" panose="020F0502020204030204" pitchFamily="34" charset="0"/>
              </a:rPr>
              <a:t>A postnatal increase in oxygen saturation of the systemic circulation (from a Po2 of 25 mm Hg in utero to 50 mm Hg after lung expansion) is the strongest stimulus for </a:t>
            </a:r>
            <a:r>
              <a:rPr lang="en-US" sz="2400" dirty="0" smtClean="0">
                <a:latin typeface="Calibri" panose="020F0502020204030204" pitchFamily="34" charset="0"/>
                <a:cs typeface="Calibri" panose="020F0502020204030204" pitchFamily="34" charset="0"/>
              </a:rPr>
              <a:t>constriction </a:t>
            </a:r>
            <a:r>
              <a:rPr lang="en-US" sz="2400" dirty="0">
                <a:latin typeface="Calibri" panose="020F0502020204030204" pitchFamily="34" charset="0"/>
                <a:cs typeface="Calibri" panose="020F0502020204030204" pitchFamily="34" charset="0"/>
              </a:rPr>
              <a:t>of the ductal smooth muscle, which leads to closure of the ductus.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responsiveness of the ductal smooth muscle to oxygen is related to the gestational age of the </a:t>
            </a:r>
            <a:r>
              <a:rPr lang="en-US" sz="2400" dirty="0" smtClean="0">
                <a:latin typeface="Calibri" panose="020F0502020204030204" pitchFamily="34" charset="0"/>
                <a:cs typeface="Calibri" panose="020F0502020204030204" pitchFamily="34" charset="0"/>
              </a:rPr>
              <a:t>newborn</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71161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ChangeArrowheads="1"/>
          </p:cNvSpPr>
          <p:nvPr>
            <p:ph type="title"/>
          </p:nvPr>
        </p:nvSpPr>
        <p:spPr>
          <a:xfrm>
            <a:off x="423081" y="655093"/>
            <a:ext cx="10945504" cy="1392071"/>
          </a:xfrm>
        </p:spPr>
        <p:txBody>
          <a:bodyPr rtlCol="0">
            <a:normAutofit fontScale="90000"/>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sz="5000" dirty="0">
                <a:latin typeface="Calibri" panose="020F0502020204030204" pitchFamily="34" charset="0"/>
              </a:rPr>
              <a:t>Closure of the umbilical vein and ductus venosus</a:t>
            </a:r>
          </a:p>
        </p:txBody>
      </p:sp>
      <p:sp>
        <p:nvSpPr>
          <p:cNvPr id="128003" name="Text Box 2"/>
          <p:cNvSpPr txBox="1">
            <a:spLocks noChangeArrowheads="1"/>
          </p:cNvSpPr>
          <p:nvPr/>
        </p:nvSpPr>
        <p:spPr bwMode="auto">
          <a:xfrm>
            <a:off x="668741" y="2156346"/>
            <a:ext cx="10904560" cy="416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73050" indent="-2730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9pPr>
          </a:lstStyle>
          <a:p>
            <a:pPr>
              <a:spcBef>
                <a:spcPts val="525"/>
              </a:spcBef>
              <a:buClr>
                <a:srgbClr val="000000"/>
              </a:buClr>
              <a:buSzPct val="100000"/>
            </a:pPr>
            <a:endParaRPr lang="en-US" sz="2600" dirty="0">
              <a:solidFill>
                <a:srgbClr val="000000"/>
              </a:solidFill>
              <a:latin typeface="Constantia" panose="02030602050306030303" pitchFamily="18" charset="0"/>
            </a:endParaRPr>
          </a:p>
          <a:p>
            <a:pPr marL="0" indent="0">
              <a:spcBef>
                <a:spcPts val="525"/>
              </a:spcBef>
              <a:buClr>
                <a:srgbClr val="0BD0D9"/>
              </a:buClr>
              <a:buSzPct val="95000"/>
            </a:pPr>
            <a:r>
              <a:rPr lang="en-US" sz="2400" dirty="0" smtClean="0">
                <a:latin typeface="Calibri" panose="020F0502020204030204" pitchFamily="34" charset="0"/>
                <a:cs typeface="Calibri" panose="020F0502020204030204" pitchFamily="34" charset="0"/>
              </a:rPr>
              <a:t>As the placental circulation stops at birth the flow to the umbilical vein and hence the ductus venosus stops and closes by 7</a:t>
            </a:r>
            <a:r>
              <a:rPr lang="en-US" sz="2400" baseline="30000" dirty="0" smtClean="0">
                <a:latin typeface="Calibri" panose="020F0502020204030204" pitchFamily="34" charset="0"/>
                <a:cs typeface="Calibri" panose="020F0502020204030204" pitchFamily="34" charset="0"/>
              </a:rPr>
              <a:t>th</a:t>
            </a:r>
            <a:r>
              <a:rPr lang="en-US" sz="2400" dirty="0" smtClean="0">
                <a:latin typeface="Calibri" panose="020F0502020204030204" pitchFamily="34" charset="0"/>
                <a:cs typeface="Calibri" panose="020F0502020204030204" pitchFamily="34" charset="0"/>
              </a:rPr>
              <a:t> day of postnatal life</a:t>
            </a:r>
          </a:p>
          <a:p>
            <a:pPr marL="0" indent="0">
              <a:spcBef>
                <a:spcPts val="525"/>
              </a:spcBef>
              <a:buClr>
                <a:srgbClr val="0BD0D9"/>
              </a:buClr>
              <a:buSzPct val="95000"/>
            </a:pPr>
            <a:endParaRPr lang="en-US" sz="2400" dirty="0" smtClean="0">
              <a:latin typeface="Calibri" panose="020F0502020204030204" pitchFamily="34" charset="0"/>
              <a:cs typeface="Calibri" panose="020F0502020204030204" pitchFamily="34" charset="0"/>
            </a:endParaRPr>
          </a:p>
          <a:p>
            <a:pPr marL="0" indent="0">
              <a:spcBef>
                <a:spcPts val="525"/>
              </a:spcBef>
              <a:buClr>
                <a:srgbClr val="0BD0D9"/>
              </a:buClr>
              <a:buSzPct val="95000"/>
            </a:pPr>
            <a:endParaRPr lang="en-US" sz="2400" dirty="0" smtClean="0">
              <a:latin typeface="Calibri" panose="020F0502020204030204" pitchFamily="34" charset="0"/>
              <a:cs typeface="Calibri" panose="020F0502020204030204" pitchFamily="34" charset="0"/>
            </a:endParaRPr>
          </a:p>
          <a:p>
            <a:pPr marL="0" indent="0">
              <a:spcBef>
                <a:spcPts val="525"/>
              </a:spcBef>
              <a:buClr>
                <a:srgbClr val="0BD0D9"/>
              </a:buClr>
              <a:buSzPct val="95000"/>
            </a:pPr>
            <a:r>
              <a:rPr lang="en-US" sz="2400" dirty="0">
                <a:solidFill>
                  <a:srgbClr val="000000"/>
                </a:solidFill>
                <a:latin typeface="Calibri" panose="020F0502020204030204" pitchFamily="34" charset="0"/>
                <a:cs typeface="Calibri" panose="020F0502020204030204" pitchFamily="34" charset="0"/>
              </a:rPr>
              <a:t>I</a:t>
            </a:r>
            <a:r>
              <a:rPr lang="en-US" sz="2400" dirty="0" smtClean="0">
                <a:solidFill>
                  <a:srgbClr val="000000"/>
                </a:solidFill>
                <a:latin typeface="Calibri" panose="020F0502020204030204" pitchFamily="34" charset="0"/>
                <a:cs typeface="Calibri" panose="020F0502020204030204" pitchFamily="34" charset="0"/>
              </a:rPr>
              <a:t>t </a:t>
            </a:r>
            <a:r>
              <a:rPr lang="en-US" sz="2400" dirty="0">
                <a:solidFill>
                  <a:srgbClr val="000000"/>
                </a:solidFill>
                <a:latin typeface="Calibri" panose="020F0502020204030204" pitchFamily="34" charset="0"/>
                <a:cs typeface="Calibri" panose="020F0502020204030204" pitchFamily="34" charset="0"/>
              </a:rPr>
              <a:t>closes by a process of fibrous obliteration of the </a:t>
            </a:r>
            <a:r>
              <a:rPr lang="en-US" sz="2400" dirty="0" smtClean="0">
                <a:solidFill>
                  <a:srgbClr val="000000"/>
                </a:solidFill>
                <a:latin typeface="Calibri" panose="020F0502020204030204" pitchFamily="34" charset="0"/>
                <a:cs typeface="Calibri" panose="020F0502020204030204" pitchFamily="34" charset="0"/>
              </a:rPr>
              <a:t>lumen</a:t>
            </a:r>
          </a:p>
          <a:p>
            <a:pPr marL="0" indent="0">
              <a:spcBef>
                <a:spcPts val="525"/>
              </a:spcBef>
              <a:buClr>
                <a:srgbClr val="0BD0D9"/>
              </a:buClr>
              <a:buSzPct val="95000"/>
            </a:pPr>
            <a:endParaRPr lang="en-US" sz="2600" dirty="0">
              <a:solidFill>
                <a:srgbClr val="000000"/>
              </a:solidFill>
              <a:latin typeface="Constantia" panose="02030602050306030303" pitchFamily="18" charset="0"/>
            </a:endParaRPr>
          </a:p>
          <a:p>
            <a:pPr marL="0" indent="0">
              <a:spcBef>
                <a:spcPts val="525"/>
              </a:spcBef>
              <a:buClr>
                <a:srgbClr val="0BD0D9"/>
              </a:buClr>
              <a:buSzPct val="95000"/>
            </a:pPr>
            <a:endParaRPr lang="en-US" sz="2600" dirty="0">
              <a:solidFill>
                <a:srgbClr val="000000"/>
              </a:solidFill>
              <a:latin typeface="Constantia" panose="02030602050306030303" pitchFamily="18" charset="0"/>
            </a:endParaRPr>
          </a:p>
        </p:txBody>
      </p:sp>
    </p:spTree>
    <p:extLst>
      <p:ext uri="{BB962C8B-B14F-4D97-AF65-F5344CB8AC3E}">
        <p14:creationId xmlns:p14="http://schemas.microsoft.com/office/powerpoint/2010/main" val="28535694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
          <p:cNvSpPr>
            <a:spLocks noGrp="1" noChangeArrowheads="1"/>
          </p:cNvSpPr>
          <p:nvPr>
            <p:ph type="title"/>
          </p:nvPr>
        </p:nvSpPr>
        <p:spPr>
          <a:xfrm>
            <a:off x="736979" y="409432"/>
            <a:ext cx="8800531" cy="906155"/>
          </a:xfrm>
        </p:spPr>
        <p:txBody>
          <a:bodyPr/>
          <a:lstStyle/>
          <a:p>
            <a:pPr>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sz="5000" dirty="0">
                <a:latin typeface="Calibri" panose="020F0502020204030204" pitchFamily="34" charset="0"/>
              </a:rPr>
              <a:t>Closure of the foramen ovale</a:t>
            </a:r>
          </a:p>
        </p:txBody>
      </p:sp>
      <p:sp>
        <p:nvSpPr>
          <p:cNvPr id="130051" name="Text Box 2"/>
          <p:cNvSpPr txBox="1">
            <a:spLocks noChangeArrowheads="1"/>
          </p:cNvSpPr>
          <p:nvPr/>
        </p:nvSpPr>
        <p:spPr bwMode="auto">
          <a:xfrm>
            <a:off x="559559" y="1787857"/>
            <a:ext cx="10686196" cy="471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73050" indent="-2730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9pPr>
          </a:lstStyle>
          <a:p>
            <a:pPr marL="0" indent="0">
              <a:spcBef>
                <a:spcPts val="525"/>
              </a:spcBef>
              <a:buClr>
                <a:srgbClr val="0BD0D9"/>
              </a:buClr>
              <a:buSzPct val="95000"/>
            </a:pPr>
            <a:r>
              <a:rPr lang="en-US" sz="2400" dirty="0" smtClean="0">
                <a:solidFill>
                  <a:srgbClr val="000000"/>
                </a:solidFill>
                <a:latin typeface="Calibri" panose="020F0502020204030204" pitchFamily="34" charset="0"/>
                <a:cs typeface="Calibri" panose="020F0502020204030204" pitchFamily="34" charset="0"/>
              </a:rPr>
              <a:t>Results in closure </a:t>
            </a:r>
            <a:r>
              <a:rPr lang="en-US" sz="2400" dirty="0">
                <a:solidFill>
                  <a:srgbClr val="000000"/>
                </a:solidFill>
                <a:latin typeface="Calibri" panose="020F0502020204030204" pitchFamily="34" charset="0"/>
                <a:cs typeface="Calibri" panose="020F0502020204030204" pitchFamily="34" charset="0"/>
              </a:rPr>
              <a:t>secondary to alterations in the relative return of blood to the right and left </a:t>
            </a:r>
            <a:r>
              <a:rPr lang="en-US" sz="2400" dirty="0" smtClean="0">
                <a:solidFill>
                  <a:srgbClr val="000000"/>
                </a:solidFill>
                <a:latin typeface="Calibri" panose="020F0502020204030204" pitchFamily="34" charset="0"/>
                <a:cs typeface="Calibri" panose="020F0502020204030204" pitchFamily="34" charset="0"/>
              </a:rPr>
              <a:t>atria.</a:t>
            </a:r>
            <a:endParaRPr lang="en-US" sz="2400" dirty="0">
              <a:solidFill>
                <a:srgbClr val="000000"/>
              </a:solidFill>
              <a:latin typeface="Calibri" panose="020F0502020204030204" pitchFamily="34" charset="0"/>
              <a:cs typeface="Calibri" panose="020F0502020204030204" pitchFamily="34" charset="0"/>
            </a:endParaRPr>
          </a:p>
          <a:p>
            <a:pPr>
              <a:spcBef>
                <a:spcPts val="525"/>
              </a:spcBef>
              <a:buClr>
                <a:srgbClr val="0BD0D9"/>
              </a:buClr>
              <a:buSzPct val="95000"/>
              <a:buFont typeface="Wingdings 2" panose="05020102010507070707" pitchFamily="18" charset="2"/>
              <a:buChar char=""/>
            </a:pPr>
            <a:endParaRPr lang="en-US" sz="2400" dirty="0">
              <a:solidFill>
                <a:srgbClr val="000000"/>
              </a:solidFill>
              <a:latin typeface="Calibri" panose="020F0502020204030204" pitchFamily="34" charset="0"/>
              <a:cs typeface="Calibri" panose="020F0502020204030204" pitchFamily="34" charset="0"/>
            </a:endParaRPr>
          </a:p>
          <a:p>
            <a:pPr marL="0" indent="0">
              <a:spcBef>
                <a:spcPts val="525"/>
              </a:spcBef>
              <a:buClr>
                <a:srgbClr val="0BD0D9"/>
              </a:buClr>
              <a:buSzPct val="95000"/>
            </a:pPr>
            <a:r>
              <a:rPr lang="en-US" sz="2400" dirty="0">
                <a:solidFill>
                  <a:srgbClr val="000000"/>
                </a:solidFill>
                <a:latin typeface="Calibri" panose="020F0502020204030204" pitchFamily="34" charset="0"/>
                <a:cs typeface="Calibri" panose="020F0502020204030204" pitchFamily="34" charset="0"/>
              </a:rPr>
              <a:t>At birth combined ventricular output returning from the lung changes from 8% prenatally to &gt;50% </a:t>
            </a:r>
          </a:p>
          <a:p>
            <a:pPr>
              <a:spcBef>
                <a:spcPts val="525"/>
              </a:spcBef>
              <a:buClr>
                <a:srgbClr val="0BD0D9"/>
              </a:buClr>
              <a:buSzPct val="95000"/>
            </a:pPr>
            <a:endParaRPr lang="en-US" sz="2400" dirty="0">
              <a:solidFill>
                <a:srgbClr val="000000"/>
              </a:solidFill>
              <a:latin typeface="Calibri" panose="020F0502020204030204" pitchFamily="34" charset="0"/>
              <a:cs typeface="Calibri" panose="020F0502020204030204" pitchFamily="34" charset="0"/>
            </a:endParaRPr>
          </a:p>
          <a:p>
            <a:pPr marL="0" indent="0">
              <a:spcBef>
                <a:spcPts val="525"/>
              </a:spcBef>
              <a:buClr>
                <a:srgbClr val="0BD0D9"/>
              </a:buClr>
              <a:buSzPct val="95000"/>
            </a:pPr>
            <a:r>
              <a:rPr lang="en-US" sz="2400" dirty="0">
                <a:solidFill>
                  <a:srgbClr val="000000"/>
                </a:solidFill>
                <a:latin typeface="Calibri" panose="020F0502020204030204" pitchFamily="34" charset="0"/>
                <a:cs typeface="Calibri" panose="020F0502020204030204" pitchFamily="34" charset="0"/>
              </a:rPr>
              <a:t>Left atrial pressure thus exceeds </a:t>
            </a:r>
            <a:r>
              <a:rPr lang="en-US" sz="2400" dirty="0" smtClean="0">
                <a:solidFill>
                  <a:srgbClr val="000000"/>
                </a:solidFill>
                <a:latin typeface="Calibri" panose="020F0502020204030204" pitchFamily="34" charset="0"/>
                <a:cs typeface="Calibri" panose="020F0502020204030204" pitchFamily="34" charset="0"/>
              </a:rPr>
              <a:t>right- which leads to the closure of FO</a:t>
            </a:r>
            <a:endParaRPr lang="en-US"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38871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1433015"/>
            <a:ext cx="10413242" cy="1848513"/>
          </a:xfrm>
        </p:spPr>
        <p:txBody>
          <a:bodyPr/>
          <a:lstStyle/>
          <a:p>
            <a:r>
              <a:rPr lang="en-US" dirty="0" smtClean="0"/>
              <a:t/>
            </a:r>
            <a:br>
              <a:rPr lang="en-US" dirty="0" smtClean="0"/>
            </a:br>
            <a:r>
              <a:rPr lang="en-US" dirty="0"/>
              <a:t/>
            </a:r>
            <a:br>
              <a:rPr lang="en-US" dirty="0"/>
            </a:br>
            <a:r>
              <a:rPr lang="en-US" b="1" dirty="0" smtClean="0"/>
              <a:t>                       </a:t>
            </a:r>
            <a:r>
              <a:rPr lang="en-US" sz="4000" b="1" dirty="0" smtClean="0">
                <a:latin typeface="Calibri" panose="020F0502020204030204" pitchFamily="34" charset="0"/>
                <a:cs typeface="Calibri" panose="020F0502020204030204" pitchFamily="34" charset="0"/>
              </a:rPr>
              <a:t>FATE OF SHUNTS</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17455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1" name="Group 1"/>
          <p:cNvGraphicFramePr>
            <a:graphicFrameLocks noGrp="1"/>
          </p:cNvGraphicFramePr>
          <p:nvPr>
            <p:extLst>
              <p:ext uri="{D42A27DB-BD31-4B8C-83A1-F6EECF244321}">
                <p14:modId xmlns:p14="http://schemas.microsoft.com/office/powerpoint/2010/main" val="2434817925"/>
              </p:ext>
            </p:extLst>
          </p:nvPr>
        </p:nvGraphicFramePr>
        <p:xfrm>
          <a:off x="914401" y="1323833"/>
          <a:ext cx="9239534" cy="4657286"/>
        </p:xfrm>
        <a:graphic>
          <a:graphicData uri="http://schemas.openxmlformats.org/drawingml/2006/table">
            <a:tbl>
              <a:tblPr/>
              <a:tblGrid>
                <a:gridCol w="2376243"/>
                <a:gridCol w="6863291"/>
              </a:tblGrid>
              <a:tr h="914224">
                <a:tc>
                  <a:txBody>
                    <a:bodyPr/>
                    <a:lstStyle/>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rPr>
                        <a:t>Foramen ovale</a:t>
                      </a:r>
                    </a:p>
                  </a:txBody>
                  <a:tcPr marT="106172" horzOverflow="overflow">
                    <a:lnL w="2808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2808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kumimoji="0" lang="en-US" sz="2400" b="0" i="0" u="none" strike="noStrike" cap="none" normalizeH="0" baseline="0" smtClean="0">
                          <a:ln>
                            <a:noFill/>
                          </a:ln>
                          <a:solidFill>
                            <a:srgbClr val="000000"/>
                          </a:solidFill>
                          <a:effectLst/>
                          <a:latin typeface="Calibri" charset="0"/>
                          <a:ea typeface="AR PL SungtiL GB" charset="0"/>
                          <a:cs typeface="AR PL SungtiL GB" charset="0"/>
                        </a:rPr>
                        <a:t>Closes shortly after birth, fuses completely in first year.</a:t>
                      </a:r>
                    </a:p>
                  </a:txBody>
                  <a:tcPr marT="106172" horzOverflow="overflow">
                    <a:lnL w="12240" cap="flat" cmpd="sng" algn="ctr">
                      <a:solidFill>
                        <a:srgbClr val="000000"/>
                      </a:solidFill>
                      <a:prstDash val="solid"/>
                      <a:round/>
                      <a:headEnd type="none" w="med" len="med"/>
                      <a:tailEnd type="none" w="med" len="med"/>
                    </a:lnL>
                    <a:lnR w="28080" cap="flat" cmpd="sng" algn="ctr">
                      <a:solidFill>
                        <a:srgbClr val="000000"/>
                      </a:solidFill>
                      <a:prstDash val="solid"/>
                      <a:round/>
                      <a:headEnd type="none" w="med" len="med"/>
                      <a:tailEnd type="none" w="med" len="med"/>
                    </a:lnR>
                    <a:lnT w="2808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r>
              <a:tr h="682563">
                <a:tc>
                  <a:txBody>
                    <a:bodyPr/>
                    <a:lstStyle/>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pPr>
                      <a:r>
                        <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rPr>
                        <a:t>Umbilical arteries</a:t>
                      </a:r>
                    </a:p>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endPar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endParaRPr>
                    </a:p>
                  </a:txBody>
                  <a:tcPr marT="106172" horzOverflow="overflow">
                    <a:lnL w="2808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pPr>
                      <a:r>
                        <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rPr>
                        <a:t>Medial umbilical ligaments</a:t>
                      </a:r>
                    </a:p>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endPar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endParaRPr>
                    </a:p>
                  </a:txBody>
                  <a:tcPr marT="106172" horzOverflow="overflow">
                    <a:lnL w="12240" cap="flat" cmpd="sng" algn="ctr">
                      <a:solidFill>
                        <a:srgbClr val="000000"/>
                      </a:solidFill>
                      <a:prstDash val="solid"/>
                      <a:round/>
                      <a:headEnd type="none" w="med" len="med"/>
                      <a:tailEnd type="none" w="med" len="med"/>
                    </a:lnL>
                    <a:lnR w="2808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r>
              <a:tr h="884455">
                <a:tc>
                  <a:txBody>
                    <a:bodyPr/>
                    <a:lstStyle/>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pPr>
                      <a:r>
                        <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rPr>
                        <a:t>Umbilical vein </a:t>
                      </a:r>
                    </a:p>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endPar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endParaRPr>
                    </a:p>
                  </a:txBody>
                  <a:tcPr marT="106172" horzOverflow="overflow">
                    <a:lnL w="2808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pPr>
                      <a:r>
                        <a:rPr kumimoji="0" lang="en-US" sz="2400" b="0" i="0" u="none" strike="noStrike" cap="none" normalizeH="0" baseline="0" dirty="0" err="1" smtClean="0">
                          <a:ln>
                            <a:noFill/>
                          </a:ln>
                          <a:solidFill>
                            <a:srgbClr val="000000"/>
                          </a:solidFill>
                          <a:effectLst/>
                          <a:latin typeface="Calibri" charset="0"/>
                          <a:ea typeface="AR PL SungtiL GB" charset="0"/>
                          <a:cs typeface="AR PL SungtiL GB" charset="0"/>
                        </a:rPr>
                        <a:t>Ligamentum</a:t>
                      </a:r>
                      <a:r>
                        <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rPr>
                        <a:t> </a:t>
                      </a:r>
                      <a:r>
                        <a:rPr kumimoji="0" lang="en-US" sz="2400" b="0" i="0" u="none" strike="noStrike" cap="none" normalizeH="0" baseline="0" dirty="0" err="1" smtClean="0">
                          <a:ln>
                            <a:noFill/>
                          </a:ln>
                          <a:solidFill>
                            <a:srgbClr val="000000"/>
                          </a:solidFill>
                          <a:effectLst/>
                          <a:latin typeface="Calibri" charset="0"/>
                          <a:ea typeface="AR PL SungtiL GB" charset="0"/>
                          <a:cs typeface="AR PL SungtiL GB" charset="0"/>
                        </a:rPr>
                        <a:t>teres</a:t>
                      </a:r>
                      <a:endPar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endParaRPr>
                    </a:p>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endPar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endParaRPr>
                    </a:p>
                  </a:txBody>
                  <a:tcPr marT="106172" horzOverflow="overflow">
                    <a:lnL w="12240" cap="flat" cmpd="sng" algn="ctr">
                      <a:solidFill>
                        <a:srgbClr val="000000"/>
                      </a:solidFill>
                      <a:prstDash val="solid"/>
                      <a:round/>
                      <a:headEnd type="none" w="med" len="med"/>
                      <a:tailEnd type="none" w="med" len="med"/>
                    </a:lnL>
                    <a:lnR w="2808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r>
              <a:tr h="909887">
                <a:tc>
                  <a:txBody>
                    <a:bodyPr/>
                    <a:lstStyle/>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pPr>
                      <a:r>
                        <a:rPr kumimoji="0" lang="en-US" sz="2400" b="0" i="0" u="none" strike="noStrike" cap="none" normalizeH="0" baseline="0" dirty="0" err="1" smtClean="0">
                          <a:ln>
                            <a:noFill/>
                          </a:ln>
                          <a:solidFill>
                            <a:srgbClr val="000000"/>
                          </a:solidFill>
                          <a:effectLst/>
                          <a:latin typeface="Calibri" charset="0"/>
                          <a:ea typeface="AR PL SungtiL GB" charset="0"/>
                          <a:cs typeface="AR PL SungtiL GB" charset="0"/>
                        </a:rPr>
                        <a:t>Ductus</a:t>
                      </a:r>
                      <a:r>
                        <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rPr>
                        <a:t> </a:t>
                      </a:r>
                      <a:r>
                        <a:rPr kumimoji="0" lang="en-US" sz="2400" b="0" i="0" u="none" strike="noStrike" cap="none" normalizeH="0" baseline="0" dirty="0" err="1" smtClean="0">
                          <a:ln>
                            <a:noFill/>
                          </a:ln>
                          <a:solidFill>
                            <a:srgbClr val="000000"/>
                          </a:solidFill>
                          <a:effectLst/>
                          <a:latin typeface="Calibri" charset="0"/>
                          <a:ea typeface="AR PL SungtiL GB" charset="0"/>
                          <a:cs typeface="AR PL SungtiL GB" charset="0"/>
                        </a:rPr>
                        <a:t>arteriosus</a:t>
                      </a:r>
                      <a:endPar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endParaRPr>
                    </a:p>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endPar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endParaRPr>
                    </a:p>
                  </a:txBody>
                  <a:tcPr marT="106172" horzOverflow="overflow">
                    <a:lnL w="2808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pPr>
                      <a:r>
                        <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rPr>
                        <a:t>Closes soon after birth, becomes </a:t>
                      </a:r>
                      <a:r>
                        <a:rPr kumimoji="0" lang="en-US" sz="2400" b="0" i="0" u="none" strike="noStrike" cap="none" normalizeH="0" baseline="0" dirty="0" err="1" smtClean="0">
                          <a:ln>
                            <a:noFill/>
                          </a:ln>
                          <a:solidFill>
                            <a:srgbClr val="000000"/>
                          </a:solidFill>
                          <a:effectLst/>
                          <a:latin typeface="Calibri" charset="0"/>
                          <a:ea typeface="AR PL SungtiL GB" charset="0"/>
                          <a:cs typeface="AR PL SungtiL GB" charset="0"/>
                        </a:rPr>
                        <a:t>ligamentum</a:t>
                      </a:r>
                      <a:r>
                        <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rPr>
                        <a:t> </a:t>
                      </a:r>
                      <a:r>
                        <a:rPr kumimoji="0" lang="en-US" sz="2400" b="0" i="0" u="none" strike="noStrike" cap="none" normalizeH="0" baseline="0" dirty="0" err="1" smtClean="0">
                          <a:ln>
                            <a:noFill/>
                          </a:ln>
                          <a:solidFill>
                            <a:srgbClr val="000000"/>
                          </a:solidFill>
                          <a:effectLst/>
                          <a:latin typeface="Calibri" charset="0"/>
                          <a:ea typeface="AR PL SungtiL GB" charset="0"/>
                          <a:cs typeface="AR PL SungtiL GB" charset="0"/>
                        </a:rPr>
                        <a:t>arteriosum</a:t>
                      </a:r>
                      <a:r>
                        <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rPr>
                        <a:t> in about 3 months.</a:t>
                      </a:r>
                    </a:p>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endPar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endParaRPr>
                    </a:p>
                  </a:txBody>
                  <a:tcPr marT="106172" horzOverflow="overflow">
                    <a:lnL w="12240" cap="flat" cmpd="sng" algn="ctr">
                      <a:solidFill>
                        <a:srgbClr val="000000"/>
                      </a:solidFill>
                      <a:prstDash val="solid"/>
                      <a:round/>
                      <a:headEnd type="none" w="med" len="med"/>
                      <a:tailEnd type="none" w="med" len="med"/>
                    </a:lnL>
                    <a:lnR w="2808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r>
              <a:tr h="884455">
                <a:tc>
                  <a:txBody>
                    <a:bodyPr/>
                    <a:lstStyle/>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pPr>
                      <a:r>
                        <a:rPr kumimoji="0" lang="en-US" sz="2400" b="0" i="0" u="none" strike="noStrike" cap="none" normalizeH="0" baseline="0" dirty="0" err="1" smtClean="0">
                          <a:ln>
                            <a:noFill/>
                          </a:ln>
                          <a:solidFill>
                            <a:srgbClr val="000000"/>
                          </a:solidFill>
                          <a:effectLst/>
                          <a:latin typeface="Calibri" charset="0"/>
                          <a:ea typeface="AR PL SungtiL GB" charset="0"/>
                          <a:cs typeface="AR PL SungtiL GB" charset="0"/>
                        </a:rPr>
                        <a:t>Ductus</a:t>
                      </a:r>
                      <a:r>
                        <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rPr>
                        <a:t> </a:t>
                      </a:r>
                      <a:r>
                        <a:rPr kumimoji="0" lang="en-US" sz="2400" b="0" i="0" u="none" strike="noStrike" cap="none" normalizeH="0" baseline="0" dirty="0" err="1" smtClean="0">
                          <a:ln>
                            <a:noFill/>
                          </a:ln>
                          <a:solidFill>
                            <a:srgbClr val="000000"/>
                          </a:solidFill>
                          <a:effectLst/>
                          <a:latin typeface="Calibri" charset="0"/>
                          <a:ea typeface="AR PL SungtiL GB" charset="0"/>
                          <a:cs typeface="AR PL SungtiL GB" charset="0"/>
                        </a:rPr>
                        <a:t>venosus</a:t>
                      </a:r>
                      <a:endPar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endParaRPr>
                    </a:p>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endPar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endParaRPr>
                    </a:p>
                  </a:txBody>
                  <a:tcPr marT="106172" horzOverflow="overflow">
                    <a:lnL w="2808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280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pPr>
                      <a:r>
                        <a:rPr kumimoji="0" lang="en-US" sz="2400" b="0" i="0" u="none" strike="noStrike" cap="none" normalizeH="0" baseline="0" dirty="0" err="1" smtClean="0">
                          <a:ln>
                            <a:noFill/>
                          </a:ln>
                          <a:solidFill>
                            <a:srgbClr val="000000"/>
                          </a:solidFill>
                          <a:effectLst/>
                          <a:latin typeface="Calibri" charset="0"/>
                          <a:ea typeface="AR PL SungtiL GB" charset="0"/>
                          <a:cs typeface="AR PL SungtiL GB" charset="0"/>
                        </a:rPr>
                        <a:t>Ligamentum</a:t>
                      </a:r>
                      <a:r>
                        <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rPr>
                        <a:t> </a:t>
                      </a:r>
                      <a:r>
                        <a:rPr kumimoji="0" lang="en-US" sz="2400" b="0" i="0" u="none" strike="noStrike" cap="none" normalizeH="0" baseline="0" dirty="0" err="1" smtClean="0">
                          <a:ln>
                            <a:noFill/>
                          </a:ln>
                          <a:solidFill>
                            <a:srgbClr val="000000"/>
                          </a:solidFill>
                          <a:effectLst/>
                          <a:latin typeface="Calibri" charset="0"/>
                          <a:ea typeface="AR PL SungtiL GB" charset="0"/>
                          <a:cs typeface="AR PL SungtiL GB" charset="0"/>
                        </a:rPr>
                        <a:t>venosum</a:t>
                      </a:r>
                      <a:endPar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endParaRPr>
                    </a:p>
                    <a:p>
                      <a:pPr marL="0" marR="0" lvl="0" indent="0" algn="l" defTabSz="457200" rtl="0" eaLnBrk="1" fontAlgn="base" latinLnBrk="0" hangingPunct="1">
                        <a:lnSpc>
                          <a:spcPct val="83000"/>
                        </a:lnSpc>
                        <a:spcBef>
                          <a:spcPts val="563"/>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endParaRPr kumimoji="0" lang="en-US" sz="2400" b="0" i="0" u="none" strike="noStrike" cap="none" normalizeH="0" baseline="0" dirty="0" smtClean="0">
                        <a:ln>
                          <a:noFill/>
                        </a:ln>
                        <a:solidFill>
                          <a:srgbClr val="000000"/>
                        </a:solidFill>
                        <a:effectLst/>
                        <a:latin typeface="Calibri" charset="0"/>
                        <a:ea typeface="AR PL SungtiL GB" charset="0"/>
                        <a:cs typeface="AR PL SungtiL GB" charset="0"/>
                      </a:endParaRPr>
                    </a:p>
                  </a:txBody>
                  <a:tcPr marT="106172" horzOverflow="overflow">
                    <a:lnL w="12240" cap="flat" cmpd="sng" algn="ctr">
                      <a:solidFill>
                        <a:srgbClr val="000000"/>
                      </a:solidFill>
                      <a:prstDash val="solid"/>
                      <a:round/>
                      <a:headEnd type="none" w="med" len="med"/>
                      <a:tailEnd type="none" w="med" len="med"/>
                    </a:lnL>
                    <a:lnR w="2808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2808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273134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11" y="477672"/>
            <a:ext cx="11068334" cy="996286"/>
          </a:xfrm>
        </p:spPr>
        <p:txBody>
          <a:bodyPr/>
          <a:lstStyle/>
          <a:p>
            <a:r>
              <a:rPr lang="en-US" dirty="0" smtClean="0"/>
              <a:t>  Changes after birth hepatic blood flow</a:t>
            </a:r>
            <a:endParaRPr lang="en-US" dirty="0"/>
          </a:p>
        </p:txBody>
      </p:sp>
      <p:sp>
        <p:nvSpPr>
          <p:cNvPr id="3" name="Content Placeholder 2"/>
          <p:cNvSpPr>
            <a:spLocks noGrp="1"/>
          </p:cNvSpPr>
          <p:nvPr>
            <p:ph idx="1"/>
          </p:nvPr>
        </p:nvSpPr>
        <p:spPr>
          <a:xfrm>
            <a:off x="327546" y="1825625"/>
            <a:ext cx="11395881" cy="4351338"/>
          </a:xfrm>
        </p:spPr>
        <p:txBody>
          <a:bodyPr>
            <a:normAutofit/>
          </a:bodyPr>
          <a:lstStyle/>
          <a:p>
            <a:r>
              <a:rPr lang="en-US" sz="2400" dirty="0">
                <a:latin typeface="Calibri" panose="020F0502020204030204" pitchFamily="34" charset="0"/>
                <a:cs typeface="Calibri" panose="020F0502020204030204" pitchFamily="34" charset="0"/>
              </a:rPr>
              <a:t>H</a:t>
            </a:r>
            <a:r>
              <a:rPr lang="en-US" sz="2400" dirty="0" smtClean="0">
                <a:latin typeface="Calibri" panose="020F0502020204030204" pitchFamily="34" charset="0"/>
                <a:cs typeface="Calibri" panose="020F0502020204030204" pitchFamily="34" charset="0"/>
              </a:rPr>
              <a:t>epatic </a:t>
            </a:r>
            <a:r>
              <a:rPr lang="en-US" sz="2400" dirty="0">
                <a:latin typeface="Calibri" panose="020F0502020204030204" pitchFamily="34" charset="0"/>
                <a:cs typeface="Calibri" panose="020F0502020204030204" pitchFamily="34" charset="0"/>
              </a:rPr>
              <a:t>blood flow falls rapidly, and then increases as gastrointestinal flow is established </a:t>
            </a:r>
            <a:r>
              <a:rPr lang="en-US"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Portal </a:t>
            </a:r>
            <a:r>
              <a:rPr lang="en-US" sz="2400" dirty="0">
                <a:latin typeface="Calibri" panose="020F0502020204030204" pitchFamily="34" charset="0"/>
                <a:cs typeface="Calibri" panose="020F0502020204030204" pitchFamily="34" charset="0"/>
              </a:rPr>
              <a:t>venous flow in the fetus is about 55 mL/min per 100 g liver weight. By 2 hours it increased to 140 mL/min per 100 g liver weight and by 10 hours to 300 mL/min per 100 g liver weight. </a:t>
            </a:r>
            <a:endParaRPr lang="en-US"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13591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824" y="2643116"/>
            <a:ext cx="8596668" cy="1320800"/>
          </a:xfrm>
        </p:spPr>
        <p:txBody>
          <a:bodyPr/>
          <a:lstStyle/>
          <a:p>
            <a:r>
              <a:rPr lang="en-US" dirty="0" smtClean="0"/>
              <a:t>       CHANGES IN CARDIAC OUTPUT</a:t>
            </a:r>
            <a:endParaRPr lang="en-US" dirty="0"/>
          </a:p>
        </p:txBody>
      </p:sp>
    </p:spTree>
    <p:extLst>
      <p:ext uri="{BB962C8B-B14F-4D97-AF65-F5344CB8AC3E}">
        <p14:creationId xmlns:p14="http://schemas.microsoft.com/office/powerpoint/2010/main" val="16196969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641" y="268406"/>
            <a:ext cx="7879812" cy="837062"/>
          </a:xfrm>
        </p:spPr>
        <p:txBody>
          <a:bodyPr/>
          <a:lstStyle/>
          <a:p>
            <a:r>
              <a:rPr lang="en-US" dirty="0" smtClean="0"/>
              <a:t>CHANGES IN CARDIAC OUTPUT</a:t>
            </a:r>
            <a:endParaRPr lang="en-US" dirty="0"/>
          </a:p>
        </p:txBody>
      </p:sp>
      <p:sp>
        <p:nvSpPr>
          <p:cNvPr id="3" name="Content Placeholder 2"/>
          <p:cNvSpPr>
            <a:spLocks noGrp="1"/>
          </p:cNvSpPr>
          <p:nvPr>
            <p:ph idx="1"/>
          </p:nvPr>
        </p:nvSpPr>
        <p:spPr>
          <a:xfrm>
            <a:off x="677333" y="1746913"/>
            <a:ext cx="10786785" cy="4681183"/>
          </a:xfrm>
        </p:spPr>
        <p:txBody>
          <a:bodyPr>
            <a:noAutofit/>
          </a:bodyPr>
          <a:lstStyle/>
          <a:p>
            <a:r>
              <a:rPr lang="en-US" sz="2400" dirty="0" smtClean="0">
                <a:latin typeface="Calibri" panose="020F0502020204030204" pitchFamily="34" charset="0"/>
                <a:cs typeface="Calibri" panose="020F0502020204030204" pitchFamily="34" charset="0"/>
              </a:rPr>
              <a:t>Post </a:t>
            </a:r>
            <a:r>
              <a:rPr lang="en-US" sz="2400" dirty="0" err="1" smtClean="0">
                <a:latin typeface="Calibri" panose="020F0502020204030204" pitchFamily="34" charset="0"/>
                <a:cs typeface="Calibri" panose="020F0502020204030204" pitchFamily="34" charset="0"/>
              </a:rPr>
              <a:t>natally</a:t>
            </a:r>
            <a:r>
              <a:rPr lang="en-US" sz="2400" dirty="0" smtClean="0">
                <a:latin typeface="Calibri" panose="020F0502020204030204" pitchFamily="34" charset="0"/>
                <a:cs typeface="Calibri" panose="020F0502020204030204" pitchFamily="34" charset="0"/>
              </a:rPr>
              <a:t> the oxygen consumption increases to 20-25ml/</a:t>
            </a:r>
            <a:r>
              <a:rPr lang="en-US" sz="2400" dirty="0" err="1" smtClean="0">
                <a:latin typeface="Calibri" panose="020F0502020204030204" pitchFamily="34" charset="0"/>
                <a:cs typeface="Calibri" panose="020F0502020204030204" pitchFamily="34" charset="0"/>
              </a:rPr>
              <a:t>mt</a:t>
            </a:r>
            <a:r>
              <a:rPr lang="en-US" sz="2400" dirty="0" smtClean="0">
                <a:latin typeface="Calibri" panose="020F0502020204030204" pitchFamily="34" charset="0"/>
                <a:cs typeface="Calibri" panose="020F0502020204030204" pitchFamily="34" charset="0"/>
              </a:rPr>
              <a:t>/kg from                    8-10ml/ml/kg prenatally</a:t>
            </a:r>
          </a:p>
          <a:p>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The increase in Thyroid </a:t>
            </a:r>
            <a:r>
              <a:rPr lang="en-US" sz="2400" dirty="0" err="1" smtClean="0">
                <a:latin typeface="Calibri" panose="020F0502020204030204" pitchFamily="34" charset="0"/>
                <a:cs typeface="Calibri" panose="020F0502020204030204" pitchFamily="34" charset="0"/>
              </a:rPr>
              <a:t>harmone</a:t>
            </a:r>
            <a:r>
              <a:rPr lang="en-US" sz="2400" dirty="0" smtClean="0">
                <a:latin typeface="Calibri" panose="020F0502020204030204" pitchFamily="34" charset="0"/>
                <a:cs typeface="Calibri" panose="020F0502020204030204" pitchFamily="34" charset="0"/>
              </a:rPr>
              <a:t> is the </a:t>
            </a:r>
            <a:r>
              <a:rPr lang="en-US" sz="2400" dirty="0" err="1" smtClean="0">
                <a:latin typeface="Calibri" panose="020F0502020204030204" pitchFamily="34" charset="0"/>
                <a:cs typeface="Calibri" panose="020F0502020204030204" pitchFamily="34" charset="0"/>
              </a:rPr>
              <a:t>prinicipal</a:t>
            </a:r>
            <a:r>
              <a:rPr lang="en-US" sz="2400" dirty="0" smtClean="0">
                <a:latin typeface="Calibri" panose="020F0502020204030204" pitchFamily="34" charset="0"/>
                <a:cs typeface="Calibri" panose="020F0502020204030204" pitchFamily="34" charset="0"/>
              </a:rPr>
              <a:t> mechanism for increase in Cardiac output.</a:t>
            </a:r>
          </a:p>
          <a:p>
            <a:pPr marL="0" indent="0">
              <a:buNone/>
            </a:pPr>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Improvement in the myocardium growth brought about by various </a:t>
            </a:r>
            <a:r>
              <a:rPr lang="en-US" sz="2400" dirty="0" err="1" smtClean="0">
                <a:latin typeface="Calibri" panose="020F0502020204030204" pitchFamily="34" charset="0"/>
                <a:cs typeface="Calibri" panose="020F0502020204030204" pitchFamily="34" charset="0"/>
              </a:rPr>
              <a:t>harmone</a:t>
            </a:r>
            <a:r>
              <a:rPr lang="en-US" sz="2400" dirty="0" smtClean="0">
                <a:latin typeface="Calibri" panose="020F0502020204030204" pitchFamily="34" charset="0"/>
                <a:cs typeface="Calibri" panose="020F0502020204030204" pitchFamily="34" charset="0"/>
              </a:rPr>
              <a:t> mainly cortisol plays a important role in increasing the cardiac out put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0818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72868" y="0"/>
            <a:ext cx="3854528" cy="805218"/>
          </a:xfrm>
        </p:spPr>
        <p:txBody>
          <a:bodyPr>
            <a:normAutofit/>
          </a:bodyPr>
          <a:lstStyle/>
          <a:p>
            <a:r>
              <a:rPr lang="en-US" sz="3600" dirty="0" smtClean="0">
                <a:latin typeface="Calibri" panose="020F0502020204030204" pitchFamily="34" charset="0"/>
                <a:cs typeface="Calibri" panose="020F0502020204030204" pitchFamily="34" charset="0"/>
              </a:rPr>
              <a:t>PLACENTA</a:t>
            </a:r>
            <a:endParaRPr lang="en-US" sz="3600" dirty="0">
              <a:latin typeface="Calibri" panose="020F0502020204030204" pitchFamily="34" charset="0"/>
              <a:cs typeface="Calibri" panose="020F0502020204030204" pitchFamily="34" charset="0"/>
            </a:endParaRPr>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27397" y="368490"/>
            <a:ext cx="5553834" cy="5800297"/>
          </a:xfrm>
        </p:spPr>
      </p:pic>
      <p:sp>
        <p:nvSpPr>
          <p:cNvPr id="11" name="Text Placeholder 10"/>
          <p:cNvSpPr>
            <a:spLocks noGrp="1"/>
          </p:cNvSpPr>
          <p:nvPr>
            <p:ph type="body" sz="half" idx="2"/>
          </p:nvPr>
        </p:nvSpPr>
        <p:spPr>
          <a:xfrm>
            <a:off x="595448" y="1112042"/>
            <a:ext cx="3854528" cy="4620018"/>
          </a:xfrm>
        </p:spPr>
        <p:txBody>
          <a:bodyPr>
            <a:noAutofit/>
          </a:bodyPr>
          <a:lstStyle/>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The Placenta is Vital Organ in Fetal circulation which facilitates the exchange of Vital Nutrients and Gases among the Mother &amp; Fetus</a:t>
            </a:r>
          </a:p>
          <a:p>
            <a:endParaRPr lang="en-US"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96259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16" y="1132764"/>
            <a:ext cx="11778018" cy="5240739"/>
          </a:xfrm>
        </p:spPr>
        <p:txBody>
          <a:bodyPr>
            <a:normAutofit/>
          </a:bodyPr>
          <a:lstStyle/>
          <a:p>
            <a:r>
              <a:rPr lang="en-US" sz="2400" dirty="0">
                <a:latin typeface="Calibri" panose="020F0502020204030204" pitchFamily="34" charset="0"/>
                <a:cs typeface="Calibri" panose="020F0502020204030204" pitchFamily="34" charset="0"/>
              </a:rPr>
              <a:t>The diameter of the </a:t>
            </a:r>
            <a:r>
              <a:rPr lang="en-US" sz="2400" dirty="0" err="1">
                <a:latin typeface="Calibri" panose="020F0502020204030204" pitchFamily="34" charset="0"/>
                <a:cs typeface="Calibri" panose="020F0502020204030204" pitchFamily="34" charset="0"/>
              </a:rPr>
              <a:t>myocyte</a:t>
            </a:r>
            <a:r>
              <a:rPr lang="en-US" sz="2400" dirty="0">
                <a:latin typeface="Calibri" panose="020F0502020204030204" pitchFamily="34" charset="0"/>
                <a:cs typeface="Calibri" panose="020F0502020204030204" pitchFamily="34" charset="0"/>
              </a:rPr>
              <a:t> increases by only a small amount during gestational development, </a:t>
            </a:r>
            <a:r>
              <a:rPr lang="en-US" sz="2400" dirty="0" smtClean="0">
                <a:latin typeface="Calibri" panose="020F0502020204030204" pitchFamily="34" charset="0"/>
                <a:cs typeface="Calibri" panose="020F0502020204030204" pitchFamily="34" charset="0"/>
              </a:rPr>
              <a:t>so </a:t>
            </a:r>
            <a:r>
              <a:rPr lang="en-US" sz="2400" dirty="0">
                <a:latin typeface="Calibri" panose="020F0502020204030204" pitchFamily="34" charset="0"/>
                <a:cs typeface="Calibri" panose="020F0502020204030204" pitchFamily="34" charset="0"/>
              </a:rPr>
              <a:t>the increase in muscle mass during prenatal growth is almost exclusively the result of increase in cell numbers, or </a:t>
            </a:r>
            <a:r>
              <a:rPr lang="en-US" sz="2400" u="sng" dirty="0">
                <a:latin typeface="Calibri" panose="020F0502020204030204" pitchFamily="34" charset="0"/>
                <a:cs typeface="Calibri" panose="020F0502020204030204" pitchFamily="34" charset="0"/>
              </a:rPr>
              <a:t>hyperplasia</a:t>
            </a:r>
            <a:r>
              <a:rPr lang="en-US" sz="2400" u="sng" dirty="0" smtClean="0">
                <a:latin typeface="Calibri" panose="020F0502020204030204" pitchFamily="34" charset="0"/>
                <a:cs typeface="Calibri" panose="020F0502020204030204" pitchFamily="34" charset="0"/>
              </a:rPr>
              <a:t>.</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Following birth there is a rapid decrease in </a:t>
            </a:r>
            <a:r>
              <a:rPr lang="en-US" sz="2400" dirty="0" err="1">
                <a:latin typeface="Calibri" panose="020F0502020204030204" pitchFamily="34" charset="0"/>
                <a:cs typeface="Calibri" panose="020F0502020204030204" pitchFamily="34" charset="0"/>
              </a:rPr>
              <a:t>myocyte</a:t>
            </a:r>
            <a:r>
              <a:rPr lang="en-US" sz="2400" dirty="0">
                <a:latin typeface="Calibri" panose="020F0502020204030204" pitchFamily="34" charset="0"/>
                <a:cs typeface="Calibri" panose="020F0502020204030204" pitchFamily="34" charset="0"/>
              </a:rPr>
              <a:t> mitosis; a small increase in cell number occurs during the first few weeks after birth, </a:t>
            </a:r>
            <a:endParaRPr lang="en-US" sz="2400" dirty="0" smtClean="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E</a:t>
            </a:r>
            <a:r>
              <a:rPr lang="en-US" sz="2400" dirty="0" smtClean="0">
                <a:latin typeface="Calibri" panose="020F0502020204030204" pitchFamily="34" charset="0"/>
                <a:cs typeface="Calibri" panose="020F0502020204030204" pitchFamily="34" charset="0"/>
              </a:rPr>
              <a:t>arly </a:t>
            </a:r>
            <a:r>
              <a:rPr lang="en-US" sz="2400" dirty="0">
                <a:latin typeface="Calibri" panose="020F0502020204030204" pitchFamily="34" charset="0"/>
                <a:cs typeface="Calibri" panose="020F0502020204030204" pitchFamily="34" charset="0"/>
              </a:rPr>
              <a:t>neonatal period, essentially all myocardial growth is the result of increase in </a:t>
            </a:r>
            <a:r>
              <a:rPr lang="en-US" sz="2400" dirty="0" err="1">
                <a:latin typeface="Calibri" panose="020F0502020204030204" pitchFamily="34" charset="0"/>
                <a:cs typeface="Calibri" panose="020F0502020204030204" pitchFamily="34" charset="0"/>
              </a:rPr>
              <a:t>myocyte</a:t>
            </a:r>
            <a:r>
              <a:rPr lang="en-US" sz="2400" dirty="0">
                <a:latin typeface="Calibri" panose="020F0502020204030204" pitchFamily="34" charset="0"/>
                <a:cs typeface="Calibri" panose="020F0502020204030204" pitchFamily="34" charset="0"/>
              </a:rPr>
              <a:t> size, or </a:t>
            </a:r>
            <a:r>
              <a:rPr lang="en-US" sz="2400" u="sng" dirty="0">
                <a:latin typeface="Calibri" panose="020F0502020204030204" pitchFamily="34" charset="0"/>
                <a:cs typeface="Calibri" panose="020F0502020204030204" pitchFamily="34" charset="0"/>
              </a:rPr>
              <a:t>hypertrophy</a:t>
            </a:r>
          </a:p>
        </p:txBody>
      </p:sp>
    </p:spTree>
    <p:extLst>
      <p:ext uri="{BB962C8B-B14F-4D97-AF65-F5344CB8AC3E}">
        <p14:creationId xmlns:p14="http://schemas.microsoft.com/office/powerpoint/2010/main" val="37421908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92" y="296886"/>
            <a:ext cx="11798490" cy="1026947"/>
          </a:xfrm>
        </p:spPr>
        <p:txBody>
          <a:bodyPr/>
          <a:lstStyle/>
          <a:p>
            <a:r>
              <a:rPr lang="en-US" dirty="0" smtClean="0"/>
              <a:t>Changes in hemoglobin and tissue oxygen Delivery</a:t>
            </a:r>
            <a:endParaRPr lang="en-US" dirty="0"/>
          </a:p>
        </p:txBody>
      </p:sp>
      <p:sp>
        <p:nvSpPr>
          <p:cNvPr id="3" name="Content Placeholder 2"/>
          <p:cNvSpPr>
            <a:spLocks noGrp="1"/>
          </p:cNvSpPr>
          <p:nvPr>
            <p:ph idx="1"/>
          </p:nvPr>
        </p:nvSpPr>
        <p:spPr>
          <a:xfrm>
            <a:off x="382137" y="1323834"/>
            <a:ext cx="10971663" cy="4853130"/>
          </a:xfrm>
        </p:spPr>
        <p:txBody>
          <a:bodyPr>
            <a:normAutofit/>
          </a:bodyPr>
          <a:lstStyle/>
          <a:p>
            <a:r>
              <a:rPr lang="en-US" sz="2400" dirty="0">
                <a:latin typeface="Calibri" panose="020F0502020204030204" pitchFamily="34" charset="0"/>
                <a:cs typeface="Calibri" panose="020F0502020204030204" pitchFamily="34" charset="0"/>
              </a:rPr>
              <a:t>In adult red cells, the preferential binding of 2,3- DPG to hemoglobin tends to release oxygen, which in the placenta readily binds to HbF. The affinity of reduced hemoglobin for 2,3-DPG is greater than that of </a:t>
            </a:r>
            <a:r>
              <a:rPr lang="en-US" sz="2400" dirty="0" err="1">
                <a:latin typeface="Calibri" panose="020F0502020204030204" pitchFamily="34" charset="0"/>
                <a:cs typeface="Calibri" panose="020F0502020204030204" pitchFamily="34" charset="0"/>
              </a:rPr>
              <a:t>oxyhemoglobin</a:t>
            </a:r>
            <a:r>
              <a:rPr lang="en-US" sz="2400" dirty="0">
                <a:latin typeface="Calibri" panose="020F0502020204030204" pitchFamily="34" charset="0"/>
                <a:cs typeface="Calibri" panose="020F0502020204030204" pitchFamily="34" charset="0"/>
              </a:rPr>
              <a:t>. </a:t>
            </a:r>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At </a:t>
            </a:r>
            <a:r>
              <a:rPr lang="en-US" sz="2400" dirty="0">
                <a:latin typeface="Calibri" panose="020F0502020204030204" pitchFamily="34" charset="0"/>
                <a:cs typeface="Calibri" panose="020F0502020204030204" pitchFamily="34" charset="0"/>
              </a:rPr>
              <a:t>the tissue site, where oxygen diffuses from the capillary, hemoglobin is reduced and the binding of 2,3-DPG facilitates removal of oxygen from the blood to be available for the tissues. </a:t>
            </a:r>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Because </a:t>
            </a:r>
            <a:r>
              <a:rPr lang="en-US" sz="2400" dirty="0">
                <a:latin typeface="Calibri" panose="020F0502020204030204" pitchFamily="34" charset="0"/>
                <a:cs typeface="Calibri" panose="020F0502020204030204" pitchFamily="34" charset="0"/>
              </a:rPr>
              <a:t>HbF does not have a high affinity for 2,3-DPG, this effect is less significant</a:t>
            </a:r>
          </a:p>
        </p:txBody>
      </p:sp>
    </p:spTree>
    <p:extLst>
      <p:ext uri="{BB962C8B-B14F-4D97-AF65-F5344CB8AC3E}">
        <p14:creationId xmlns:p14="http://schemas.microsoft.com/office/powerpoint/2010/main" val="15891807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25" y="1542196"/>
            <a:ext cx="11818962" cy="5063319"/>
          </a:xfrm>
        </p:spPr>
        <p:txBody>
          <a:bodyPr>
            <a:normAutofit/>
          </a:bodyPr>
          <a:lstStyle/>
          <a:p>
            <a:r>
              <a:rPr lang="en-US" sz="2400" dirty="0">
                <a:latin typeface="Calibri" panose="020F0502020204030204" pitchFamily="34" charset="0"/>
                <a:cs typeface="Calibri" panose="020F0502020204030204" pitchFamily="34" charset="0"/>
              </a:rPr>
              <a:t>The human newborn infant has a high hemoglobin level (∼16 g/</a:t>
            </a:r>
            <a:r>
              <a:rPr lang="en-US" sz="2400" dirty="0" err="1">
                <a:latin typeface="Calibri" panose="020F0502020204030204" pitchFamily="34" charset="0"/>
                <a:cs typeface="Calibri" panose="020F0502020204030204" pitchFamily="34" charset="0"/>
              </a:rPr>
              <a:t>dL</a:t>
            </a:r>
            <a:r>
              <a:rPr lang="en-US" sz="2400" dirty="0">
                <a:latin typeface="Calibri" panose="020F0502020204030204" pitchFamily="34" charset="0"/>
                <a:cs typeface="Calibri" panose="020F0502020204030204" pitchFamily="34" charset="0"/>
              </a:rPr>
              <a:t>), so that oxygen capacity is quite high, and the total amount of oxygen that can be transported to the tissues is large. </a:t>
            </a:r>
            <a:endParaRPr lang="en-US" sz="2400" dirty="0" smtClean="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However</a:t>
            </a:r>
            <a:r>
              <a:rPr lang="en-US" sz="2400" dirty="0">
                <a:latin typeface="Calibri" panose="020F0502020204030204" pitchFamily="34" charset="0"/>
                <a:cs typeface="Calibri" panose="020F0502020204030204" pitchFamily="34" charset="0"/>
              </a:rPr>
              <a:t>, because HbF levels are still high, the facilitation of oxygen delivery at the tissue site by 2,3-DPG is not as great as in adults.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6601084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182" y="1050879"/>
            <a:ext cx="11573301" cy="4571999"/>
          </a:xfrm>
        </p:spPr>
        <p:txBody>
          <a:bodyPr/>
          <a:lstStyle/>
          <a:p>
            <a:r>
              <a:rPr lang="en-US" sz="2400" dirty="0">
                <a:latin typeface="Calibri" panose="020F0502020204030204" pitchFamily="34" charset="0"/>
                <a:cs typeface="Calibri" panose="020F0502020204030204" pitchFamily="34" charset="0"/>
              </a:rPr>
              <a:t>The lower extraction of oxygen would result in a relatively low </a:t>
            </a:r>
            <a:r>
              <a:rPr lang="en-US" sz="2400" dirty="0" err="1">
                <a:latin typeface="Calibri" panose="020F0502020204030204" pitchFamily="34" charset="0"/>
                <a:cs typeface="Calibri" panose="020F0502020204030204" pitchFamily="34" charset="0"/>
              </a:rPr>
              <a:t>arteriovenous</a:t>
            </a:r>
            <a:r>
              <a:rPr lang="en-US" sz="2400" dirty="0">
                <a:latin typeface="Calibri" panose="020F0502020204030204" pitchFamily="34" charset="0"/>
                <a:cs typeface="Calibri" panose="020F0502020204030204" pitchFamily="34" charset="0"/>
              </a:rPr>
              <a:t> oxygen difference across the systemic circulation, with a mixed venous oxygen saturation higher than in the adult.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High levels of </a:t>
            </a:r>
            <a:r>
              <a:rPr lang="en-US" sz="2400" dirty="0" err="1">
                <a:latin typeface="Calibri" panose="020F0502020204030204" pitchFamily="34" charset="0"/>
                <a:cs typeface="Calibri" panose="020F0502020204030204" pitchFamily="34" charset="0"/>
              </a:rPr>
              <a:t>HbF</a:t>
            </a:r>
            <a:r>
              <a:rPr lang="en-US" sz="2400" dirty="0">
                <a:latin typeface="Calibri" panose="020F0502020204030204" pitchFamily="34" charset="0"/>
                <a:cs typeface="Calibri" panose="020F0502020204030204" pitchFamily="34" charset="0"/>
              </a:rPr>
              <a:t> in the newborn period may be disadvantageous in infants with heart </a:t>
            </a:r>
            <a:r>
              <a:rPr lang="en-US" sz="2400" dirty="0" smtClean="0">
                <a:latin typeface="Calibri" panose="020F0502020204030204" pitchFamily="34" charset="0"/>
                <a:cs typeface="Calibri" panose="020F0502020204030204" pitchFamily="34" charset="0"/>
              </a:rPr>
              <a:t>disease. </a:t>
            </a:r>
            <a:endParaRPr lang="en-US" dirty="0"/>
          </a:p>
        </p:txBody>
      </p:sp>
    </p:spTree>
    <p:extLst>
      <p:ext uri="{BB962C8B-B14F-4D97-AF65-F5344CB8AC3E}">
        <p14:creationId xmlns:p14="http://schemas.microsoft.com/office/powerpoint/2010/main" val="30564171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31" y="846161"/>
            <a:ext cx="10904560" cy="5195201"/>
          </a:xfrm>
        </p:spPr>
        <p:txBody>
          <a:bodyPr>
            <a:normAutofit/>
          </a:bodyPr>
          <a:lstStyle/>
          <a:p>
            <a:r>
              <a:rPr lang="en-US" sz="2400" dirty="0">
                <a:latin typeface="Calibri" panose="020F0502020204030204" pitchFamily="34" charset="0"/>
                <a:cs typeface="Calibri" panose="020F0502020204030204" pitchFamily="34" charset="0"/>
              </a:rPr>
              <a:t>Over the first 8–10 weeks after birth, hemoglobin concentration falls to 10–11 g/</a:t>
            </a:r>
            <a:r>
              <a:rPr lang="en-US" sz="2400" dirty="0" err="1">
                <a:latin typeface="Calibri" panose="020F0502020204030204" pitchFamily="34" charset="0"/>
                <a:cs typeface="Calibri" panose="020F0502020204030204" pitchFamily="34" charset="0"/>
              </a:rPr>
              <a:t>dL</a:t>
            </a:r>
            <a:r>
              <a:rPr lang="en-US" sz="2400" dirty="0">
                <a:latin typeface="Calibri" panose="020F0502020204030204" pitchFamily="34" charset="0"/>
                <a:cs typeface="Calibri" panose="020F0502020204030204" pitchFamily="34" charset="0"/>
              </a:rPr>
              <a:t>. This is accompanied by loss of HbF and almost 100% of hemoglobin is of the adult type. </a:t>
            </a:r>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decrease in hemoglobin concentration reduces oxygen delivery to the tissues, but </a:t>
            </a:r>
            <a:r>
              <a:rPr lang="en-US" sz="2400" dirty="0" err="1">
                <a:latin typeface="Calibri" panose="020F0502020204030204" pitchFamily="34" charset="0"/>
                <a:cs typeface="Calibri" panose="020F0502020204030204" pitchFamily="34" charset="0"/>
              </a:rPr>
              <a:t>HbA</a:t>
            </a:r>
            <a:r>
              <a:rPr lang="en-US" sz="2400" dirty="0">
                <a:latin typeface="Calibri" panose="020F0502020204030204" pitchFamily="34" charset="0"/>
                <a:cs typeface="Calibri" panose="020F0502020204030204" pitchFamily="34" charset="0"/>
              </a:rPr>
              <a:t> facilitates removal of oxygen so that extraction is increased </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46491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8406"/>
            <a:ext cx="8596668" cy="891654"/>
          </a:xfrm>
        </p:spPr>
        <p:txBody>
          <a:bodyPr/>
          <a:lstStyle/>
          <a:p>
            <a:r>
              <a:rPr lang="en-US" dirty="0" smtClean="0"/>
              <a:t>Cardiac Failure in fetus</a:t>
            </a:r>
            <a:endParaRPr lang="en-US" dirty="0"/>
          </a:p>
        </p:txBody>
      </p:sp>
      <p:sp>
        <p:nvSpPr>
          <p:cNvPr id="3" name="Content Placeholder 2"/>
          <p:cNvSpPr>
            <a:spLocks noGrp="1"/>
          </p:cNvSpPr>
          <p:nvPr>
            <p:ph idx="1"/>
          </p:nvPr>
        </p:nvSpPr>
        <p:spPr>
          <a:xfrm>
            <a:off x="313900" y="2074459"/>
            <a:ext cx="10945504" cy="3966903"/>
          </a:xfrm>
        </p:spPr>
        <p:txBody>
          <a:bodyPr>
            <a:normAutofit/>
          </a:bodyPr>
          <a:lstStyle/>
          <a:p>
            <a:r>
              <a:rPr lang="en-US" sz="2400" dirty="0" smtClean="0">
                <a:latin typeface="Calibri" panose="020F0502020204030204" pitchFamily="34" charset="0"/>
                <a:cs typeface="Calibri" panose="020F0502020204030204" pitchFamily="34" charset="0"/>
              </a:rPr>
              <a:t>Decreased </a:t>
            </a:r>
            <a:r>
              <a:rPr lang="en-US" sz="2400" dirty="0">
                <a:latin typeface="Calibri" panose="020F0502020204030204" pitchFamily="34" charset="0"/>
                <a:cs typeface="Calibri" panose="020F0502020204030204" pitchFamily="34" charset="0"/>
              </a:rPr>
              <a:t>ventricular </a:t>
            </a:r>
            <a:r>
              <a:rPr lang="en-US" sz="2400" dirty="0" smtClean="0">
                <a:latin typeface="Calibri" panose="020F0502020204030204" pitchFamily="34" charset="0"/>
                <a:cs typeface="Calibri" panose="020F0502020204030204" pitchFamily="34" charset="0"/>
              </a:rPr>
              <a:t>ejection</a:t>
            </a:r>
            <a:r>
              <a:rPr lang="en-US" sz="2400" dirty="0">
                <a:latin typeface="Calibri" panose="020F0502020204030204" pitchFamily="34" charset="0"/>
                <a:cs typeface="Calibri" panose="020F0502020204030204" pitchFamily="34" charset="0"/>
              </a:rPr>
              <a:t>, suggesting impaired cardiac function, </a:t>
            </a:r>
            <a:r>
              <a:rPr lang="en-US" sz="2400" dirty="0" smtClean="0">
                <a:latin typeface="Calibri" panose="020F0502020204030204" pitchFamily="34" charset="0"/>
                <a:cs typeface="Calibri" panose="020F0502020204030204" pitchFamily="34" charset="0"/>
              </a:rPr>
              <a:t>can be recognized by ultrasound examination, the diagnosis </a:t>
            </a:r>
            <a:r>
              <a:rPr lang="en-US" sz="2400" dirty="0">
                <a:latin typeface="Calibri" panose="020F0502020204030204" pitchFamily="34" charset="0"/>
                <a:cs typeface="Calibri" panose="020F0502020204030204" pitchFamily="34" charset="0"/>
              </a:rPr>
              <a:t>of cardiac failure is usually made when the fetus is seen to have </a:t>
            </a:r>
            <a:r>
              <a:rPr lang="en-US" sz="2400" dirty="0" err="1">
                <a:latin typeface="Calibri" panose="020F0502020204030204" pitchFamily="34" charset="0"/>
                <a:cs typeface="Calibri" panose="020F0502020204030204" pitchFamily="34" charset="0"/>
              </a:rPr>
              <a:t>hydrops</a:t>
            </a:r>
            <a:r>
              <a:rPr lang="en-US" sz="2400" dirty="0">
                <a:latin typeface="Calibri" panose="020F0502020204030204" pitchFamily="34" charset="0"/>
                <a:cs typeface="Calibri" panose="020F0502020204030204" pitchFamily="34" charset="0"/>
              </a:rPr>
              <a:t>.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Many </a:t>
            </a:r>
            <a:r>
              <a:rPr lang="en-US" sz="2400" dirty="0">
                <a:latin typeface="Calibri" panose="020F0502020204030204" pitchFamily="34" charset="0"/>
                <a:cs typeface="Calibri" panose="020F0502020204030204" pitchFamily="34" charset="0"/>
              </a:rPr>
              <a:t>conditions other than cardiovascular disturbances are associated with </a:t>
            </a:r>
            <a:r>
              <a:rPr lang="en-US" sz="2400" dirty="0" err="1">
                <a:latin typeface="Calibri" panose="020F0502020204030204" pitchFamily="34" charset="0"/>
                <a:cs typeface="Calibri" panose="020F0502020204030204" pitchFamily="34" charset="0"/>
              </a:rPr>
              <a:t>hydrops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fetalis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933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337" y="324183"/>
            <a:ext cx="6859138" cy="740343"/>
          </a:xfrm>
        </p:spPr>
        <p:txBody>
          <a:bodyPr/>
          <a:lstStyle/>
          <a:p>
            <a:r>
              <a:rPr lang="en-US" dirty="0" smtClean="0"/>
              <a:t>CVS causes of fetal </a:t>
            </a:r>
            <a:r>
              <a:rPr lang="en-US" dirty="0" err="1" smtClean="0"/>
              <a:t>hydrops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377" y="1269242"/>
            <a:ext cx="9449938" cy="5172502"/>
          </a:xfrm>
        </p:spPr>
      </p:pic>
    </p:spTree>
    <p:extLst>
      <p:ext uri="{BB962C8B-B14F-4D97-AF65-F5344CB8AC3E}">
        <p14:creationId xmlns:p14="http://schemas.microsoft.com/office/powerpoint/2010/main" val="18632520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33" y="1392072"/>
            <a:ext cx="10768083" cy="3111689"/>
          </a:xfrm>
        </p:spPr>
        <p:txBody>
          <a:bodyPr>
            <a:normAutofit/>
          </a:bodyPr>
          <a:lstStyle/>
          <a:p>
            <a:r>
              <a:rPr lang="en-US" sz="2400" dirty="0" err="1">
                <a:latin typeface="Calibri" panose="020F0502020204030204" pitchFamily="34" charset="0"/>
                <a:cs typeface="Calibri" panose="020F0502020204030204" pitchFamily="34" charset="0"/>
              </a:rPr>
              <a:t>P</a:t>
            </a:r>
            <a:r>
              <a:rPr lang="en-US" sz="2400" dirty="0" err="1" smtClean="0">
                <a:latin typeface="Calibri" panose="020F0502020204030204" pitchFamily="34" charset="0"/>
                <a:cs typeface="Calibri" panose="020F0502020204030204" pitchFamily="34" charset="0"/>
              </a:rPr>
              <a:t>ostnatally</a:t>
            </a:r>
            <a:r>
              <a:rPr lang="en-US" sz="2400" dirty="0">
                <a:latin typeface="Calibri" panose="020F0502020204030204" pitchFamily="34" charset="0"/>
                <a:cs typeface="Calibri" panose="020F0502020204030204" pitchFamily="34" charset="0"/>
              </a:rPr>
              <a:t>, the usual manifestation of cardiac failure is respiratory distress resulting from elevated pulmonary venous pressure and increased fluid transudation into the lungs. </a:t>
            </a:r>
            <a:endParaRPr lang="en-US" sz="2400" dirty="0" smtClean="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However</a:t>
            </a:r>
            <a:r>
              <a:rPr lang="en-US" sz="2400" dirty="0">
                <a:latin typeface="Calibri" panose="020F0502020204030204" pitchFamily="34" charset="0"/>
                <a:cs typeface="Calibri" panose="020F0502020204030204" pitchFamily="34" charset="0"/>
              </a:rPr>
              <a:t>, in the fetus, pulmonary edema is an unusual manifestation of cardiac </a:t>
            </a:r>
            <a:r>
              <a:rPr lang="en-US" sz="2400" dirty="0" smtClean="0">
                <a:latin typeface="Calibri" panose="020F0502020204030204" pitchFamily="34" charset="0"/>
                <a:cs typeface="Calibri" panose="020F0502020204030204" pitchFamily="34" charset="0"/>
              </a:rPr>
              <a:t>failure, which can be accounted to many factors</a:t>
            </a:r>
          </a:p>
        </p:txBody>
      </p:sp>
    </p:spTree>
    <p:extLst>
      <p:ext uri="{BB962C8B-B14F-4D97-AF65-F5344CB8AC3E}">
        <p14:creationId xmlns:p14="http://schemas.microsoft.com/office/powerpoint/2010/main" val="25422939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8740" y="2101755"/>
            <a:ext cx="9266829" cy="1949081"/>
          </a:xfrm>
        </p:spPr>
        <p:txBody>
          <a:bodyPr/>
          <a:lstStyle/>
          <a:p>
            <a:r>
              <a:rPr lang="en-US" dirty="0" smtClean="0"/>
              <a:t>FETAL CIRCULATION IN CONGENITAL DISORDERS</a:t>
            </a:r>
            <a:endParaRPr lang="en-US" dirty="0"/>
          </a:p>
        </p:txBody>
      </p:sp>
    </p:spTree>
    <p:extLst>
      <p:ext uri="{BB962C8B-B14F-4D97-AF65-F5344CB8AC3E}">
        <p14:creationId xmlns:p14="http://schemas.microsoft.com/office/powerpoint/2010/main" val="41799396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Aortic Arch Abnormality</a:t>
            </a:r>
            <a:endParaRPr lang="en-US" dirty="0"/>
          </a:p>
        </p:txBody>
      </p:sp>
      <p:sp>
        <p:nvSpPr>
          <p:cNvPr id="3" name="Content Placeholder 2"/>
          <p:cNvSpPr>
            <a:spLocks noGrp="1"/>
          </p:cNvSpPr>
          <p:nvPr>
            <p:ph idx="1"/>
          </p:nvPr>
        </p:nvSpPr>
        <p:spPr>
          <a:xfrm>
            <a:off x="341195" y="2160589"/>
            <a:ext cx="9867330" cy="3325811"/>
          </a:xfrm>
        </p:spPr>
        <p:txBody>
          <a:bodyPr>
            <a:normAutofit/>
          </a:bodyPr>
          <a:lstStyle/>
          <a:p>
            <a:r>
              <a:rPr lang="en-US" sz="2400" dirty="0" smtClean="0">
                <a:latin typeface="Calibri" panose="020F0502020204030204" pitchFamily="34" charset="0"/>
                <a:cs typeface="Calibri" panose="020F0502020204030204" pitchFamily="34" charset="0"/>
              </a:rPr>
              <a:t>Significant Reduction in the blood blow in ascending aorta and increased blood flow in to the pulmonary trunk and greater portion of CVO is carried across </a:t>
            </a:r>
            <a:r>
              <a:rPr lang="en-US" sz="2400" dirty="0" err="1" smtClean="0">
                <a:latin typeface="Calibri" panose="020F0502020204030204" pitchFamily="34" charset="0"/>
                <a:cs typeface="Calibri" panose="020F0502020204030204" pitchFamily="34" charset="0"/>
              </a:rPr>
              <a:t>ductus</a:t>
            </a:r>
            <a:r>
              <a:rPr lang="en-US" sz="2400" dirty="0" smtClean="0">
                <a:latin typeface="Calibri" panose="020F0502020204030204" pitchFamily="34" charset="0"/>
                <a:cs typeface="Calibri" panose="020F0502020204030204" pitchFamily="34" charset="0"/>
              </a:rPr>
              <a:t> to the descending aorta</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Will Lead to significant growth retardation in the fetus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9790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194" y="354841"/>
            <a:ext cx="11300346" cy="6318914"/>
          </a:xfrm>
        </p:spPr>
      </p:pic>
    </p:spTree>
    <p:extLst>
      <p:ext uri="{BB962C8B-B14F-4D97-AF65-F5344CB8AC3E}">
        <p14:creationId xmlns:p14="http://schemas.microsoft.com/office/powerpoint/2010/main" val="27060584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Mitral and Aortic Atresia with Intact IVS</a:t>
            </a:r>
            <a:endParaRPr lang="en-US" dirty="0"/>
          </a:p>
        </p:txBody>
      </p:sp>
      <p:sp>
        <p:nvSpPr>
          <p:cNvPr id="3" name="Content Placeholder 2"/>
          <p:cNvSpPr>
            <a:spLocks noGrp="1"/>
          </p:cNvSpPr>
          <p:nvPr>
            <p:ph idx="1"/>
          </p:nvPr>
        </p:nvSpPr>
        <p:spPr>
          <a:xfrm>
            <a:off x="464023" y="1930401"/>
            <a:ext cx="11013744" cy="3938136"/>
          </a:xfrm>
        </p:spPr>
        <p:txBody>
          <a:bodyPr>
            <a:normAutofit/>
          </a:bodyPr>
          <a:lstStyle/>
          <a:p>
            <a:r>
              <a:rPr lang="en-US" sz="2400" dirty="0" smtClean="0">
                <a:latin typeface="Calibri" panose="020F0502020204030204" pitchFamily="34" charset="0"/>
                <a:cs typeface="Calibri" panose="020F0502020204030204" pitchFamily="34" charset="0"/>
              </a:rPr>
              <a:t>With the complete obstruction to output from the left ventricle, the right ventricle has to maintain the total cardiac output.</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Complete mixing of blood occurs in RA and saturation of PA AA and DA are all the same.</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If the foramen ovale is large and </a:t>
            </a:r>
            <a:r>
              <a:rPr lang="en-US" sz="2400" dirty="0" err="1" smtClean="0">
                <a:latin typeface="Calibri" panose="020F0502020204030204" pitchFamily="34" charset="0"/>
                <a:cs typeface="Calibri" panose="020F0502020204030204" pitchFamily="34" charset="0"/>
              </a:rPr>
              <a:t>ductus</a:t>
            </a:r>
            <a:r>
              <a:rPr lang="en-US" sz="2400" dirty="0" smtClean="0">
                <a:latin typeface="Calibri" panose="020F0502020204030204" pitchFamily="34" charset="0"/>
                <a:cs typeface="Calibri" panose="020F0502020204030204" pitchFamily="34" charset="0"/>
              </a:rPr>
              <a:t> accommodates the whole systemic blood, growth dampening will be less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04516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1823" y="532096"/>
            <a:ext cx="7219664" cy="5527675"/>
          </a:xfrm>
        </p:spPr>
      </p:pic>
      <p:sp>
        <p:nvSpPr>
          <p:cNvPr id="6" name="Text Placeholder 5"/>
          <p:cNvSpPr>
            <a:spLocks noGrp="1"/>
          </p:cNvSpPr>
          <p:nvPr>
            <p:ph type="body" sz="half" idx="2"/>
          </p:nvPr>
        </p:nvSpPr>
        <p:spPr>
          <a:xfrm>
            <a:off x="204716" y="1897039"/>
            <a:ext cx="5032413" cy="2797791"/>
          </a:xfrm>
        </p:spPr>
        <p:txBody>
          <a:bodyPr>
            <a:normAutofit/>
          </a:bodyPr>
          <a:lstStyle/>
          <a:p>
            <a:endParaRPr lang="en-US" dirty="0" smtClean="0"/>
          </a:p>
          <a:p>
            <a:endParaRPr lang="en-US" dirty="0"/>
          </a:p>
        </p:txBody>
      </p:sp>
    </p:spTree>
    <p:extLst>
      <p:ext uri="{BB962C8B-B14F-4D97-AF65-F5344CB8AC3E}">
        <p14:creationId xmlns:p14="http://schemas.microsoft.com/office/powerpoint/2010/main" val="16534805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4755" y="432178"/>
            <a:ext cx="3976553" cy="741529"/>
          </a:xfrm>
        </p:spPr>
        <p:txBody>
          <a:bodyPr/>
          <a:lstStyle/>
          <a:p>
            <a:r>
              <a:rPr lang="en-US" dirty="0" err="1" smtClean="0">
                <a:latin typeface="Calibri" panose="020F0502020204030204" pitchFamily="34" charset="0"/>
                <a:cs typeface="Calibri" panose="020F0502020204030204" pitchFamily="34" charset="0"/>
              </a:rPr>
              <a:t>Ebstein</a:t>
            </a:r>
            <a:r>
              <a:rPr lang="en-US" dirty="0" smtClean="0">
                <a:latin typeface="Calibri" panose="020F0502020204030204" pitchFamily="34" charset="0"/>
                <a:cs typeface="Calibri" panose="020F0502020204030204" pitchFamily="34" charset="0"/>
              </a:rPr>
              <a:t> Anomaly</a:t>
            </a:r>
            <a:endParaRPr lang="en-US" dirty="0">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554504" y="1873987"/>
            <a:ext cx="11141628" cy="4799769"/>
          </a:xfrm>
        </p:spPr>
        <p:txBody>
          <a:bodyPr>
            <a:noAutofit/>
          </a:bodyPr>
          <a:lstStyle/>
          <a:p>
            <a:r>
              <a:rPr lang="en-US" sz="2400" dirty="0" smtClean="0">
                <a:latin typeface="Calibri" panose="020F0502020204030204" pitchFamily="34" charset="0"/>
                <a:cs typeface="Calibri" panose="020F0502020204030204" pitchFamily="34" charset="0"/>
              </a:rPr>
              <a:t>The Majority of fetus with </a:t>
            </a:r>
            <a:r>
              <a:rPr lang="en-US" sz="2400" dirty="0" err="1" smtClean="0">
                <a:latin typeface="Calibri" panose="020F0502020204030204" pitchFamily="34" charset="0"/>
                <a:cs typeface="Calibri" panose="020F0502020204030204" pitchFamily="34" charset="0"/>
              </a:rPr>
              <a:t>Ebstein</a:t>
            </a:r>
            <a:r>
              <a:rPr lang="en-US" sz="2400" dirty="0" smtClean="0">
                <a:latin typeface="Calibri" panose="020F0502020204030204" pitchFamily="34" charset="0"/>
                <a:cs typeface="Calibri" panose="020F0502020204030204" pitchFamily="34" charset="0"/>
              </a:rPr>
              <a:t> anomaly do not experience any difficulties.</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Mild to moderate displacement of the tricuspid valve </a:t>
            </a:r>
            <a:r>
              <a:rPr lang="en-US" sz="2400" dirty="0" err="1" smtClean="0">
                <a:latin typeface="Calibri" panose="020F0502020204030204" pitchFamily="34" charset="0"/>
                <a:cs typeface="Calibri" panose="020F0502020204030204" pitchFamily="34" charset="0"/>
              </a:rPr>
              <a:t>doesnot</a:t>
            </a:r>
            <a:r>
              <a:rPr lang="en-US" sz="2400" dirty="0" smtClean="0">
                <a:latin typeface="Calibri" panose="020F0502020204030204" pitchFamily="34" charset="0"/>
                <a:cs typeface="Calibri" panose="020F0502020204030204" pitchFamily="34" charset="0"/>
              </a:rPr>
              <a:t> significantly alter the course of circulation</a:t>
            </a:r>
          </a:p>
          <a:p>
            <a:pPr marL="0" indent="0">
              <a:buNone/>
            </a:pPr>
            <a:endParaRPr lang="en-US"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06174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34018" y="614150"/>
            <a:ext cx="5227091" cy="5523410"/>
          </a:xfrm>
        </p:spPr>
      </p:pic>
    </p:spTree>
    <p:extLst>
      <p:ext uri="{BB962C8B-B14F-4D97-AF65-F5344CB8AC3E}">
        <p14:creationId xmlns:p14="http://schemas.microsoft.com/office/powerpoint/2010/main" val="18122268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8368"/>
            <a:ext cx="8596668" cy="1320800"/>
          </a:xfrm>
        </p:spPr>
        <p:txBody>
          <a:bodyPr/>
          <a:lstStyle/>
          <a:p>
            <a:r>
              <a:rPr lang="en-US" dirty="0" smtClean="0"/>
              <a:t>Aorta Pulmonary Transposition</a:t>
            </a:r>
            <a:endParaRPr lang="en-US" dirty="0"/>
          </a:p>
        </p:txBody>
      </p:sp>
      <p:sp>
        <p:nvSpPr>
          <p:cNvPr id="3" name="Content Placeholder 2"/>
          <p:cNvSpPr>
            <a:spLocks noGrp="1"/>
          </p:cNvSpPr>
          <p:nvPr>
            <p:ph idx="1"/>
          </p:nvPr>
        </p:nvSpPr>
        <p:spPr>
          <a:xfrm>
            <a:off x="395786" y="2074460"/>
            <a:ext cx="10399594" cy="3261816"/>
          </a:xfrm>
        </p:spPr>
        <p:txBody>
          <a:bodyPr>
            <a:normAutofit/>
          </a:bodyPr>
          <a:lstStyle/>
          <a:p>
            <a:r>
              <a:rPr lang="en-US" sz="2400" dirty="0" smtClean="0">
                <a:latin typeface="Calibri" panose="020F0502020204030204" pitchFamily="34" charset="0"/>
                <a:cs typeface="Calibri" panose="020F0502020204030204" pitchFamily="34" charset="0"/>
              </a:rPr>
              <a:t>Doesn’t affect the venous Return</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Blood with more oxygen saturation will go to the lungs which causes reduction in PVR and thus increases the Pulmonary blood flow</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Compatible with normal intrauterine fetal </a:t>
            </a:r>
            <a:r>
              <a:rPr lang="en-US" sz="2400" dirty="0" err="1" smtClean="0">
                <a:latin typeface="Calibri" panose="020F0502020204030204" pitchFamily="34" charset="0"/>
                <a:cs typeface="Calibri" panose="020F0502020204030204" pitchFamily="34" charset="0"/>
              </a:rPr>
              <a:t>devlopment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51501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952" y="641448"/>
            <a:ext cx="5506872" cy="1023581"/>
          </a:xfrm>
        </p:spPr>
        <p:txBody>
          <a:bodyPr>
            <a:noAutofit/>
          </a:bodyPr>
          <a:lstStyle/>
          <a:p>
            <a:r>
              <a:rPr lang="en-US" sz="3400" dirty="0" smtClean="0">
                <a:latin typeface="Calibri" panose="020F0502020204030204" pitchFamily="34" charset="0"/>
                <a:cs typeface="Calibri" panose="020F0502020204030204" pitchFamily="34" charset="0"/>
              </a:rPr>
              <a:t>Aorta Pulmonary transposition with VSD</a:t>
            </a:r>
            <a:endParaRPr lang="en-US" sz="3400" dirty="0">
              <a:latin typeface="Calibri" panose="020F0502020204030204" pitchFamily="34" charset="0"/>
              <a:cs typeface="Calibri" panose="020F0502020204030204" pitchFamily="34"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49421" y="341197"/>
            <a:ext cx="6277970" cy="5991364"/>
          </a:xfrm>
        </p:spPr>
      </p:pic>
      <p:sp>
        <p:nvSpPr>
          <p:cNvPr id="6" name="Text Placeholder 5"/>
          <p:cNvSpPr>
            <a:spLocks noGrp="1"/>
          </p:cNvSpPr>
          <p:nvPr>
            <p:ph type="body" sz="half" idx="2"/>
          </p:nvPr>
        </p:nvSpPr>
        <p:spPr>
          <a:xfrm>
            <a:off x="368489" y="1665029"/>
            <a:ext cx="5199798" cy="3821372"/>
          </a:xfrm>
        </p:spPr>
        <p:txBody>
          <a:bodyPr>
            <a:noAutofit/>
          </a:bodyPr>
          <a:lstStyle/>
          <a:p>
            <a:endParaRPr lang="en-US" sz="2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48249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3" y="447726"/>
            <a:ext cx="5786651" cy="1230949"/>
          </a:xfrm>
        </p:spPr>
        <p:txBody>
          <a:bodyPr>
            <a:noAutofit/>
          </a:bodyPr>
          <a:lstStyle/>
          <a:p>
            <a:r>
              <a:rPr lang="en-US" sz="3400" dirty="0" smtClean="0">
                <a:latin typeface="Calibri" panose="020F0502020204030204" pitchFamily="34" charset="0"/>
                <a:cs typeface="Calibri" panose="020F0502020204030204" pitchFamily="34" charset="0"/>
              </a:rPr>
              <a:t>Aortopulmonary Transposition with VSD and PS</a:t>
            </a:r>
            <a:endParaRPr lang="en-US" sz="3400" dirty="0">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3254" y="627797"/>
            <a:ext cx="5882185" cy="5964072"/>
          </a:xfrm>
        </p:spPr>
      </p:pic>
      <p:sp>
        <p:nvSpPr>
          <p:cNvPr id="4" name="Text Placeholder 3"/>
          <p:cNvSpPr>
            <a:spLocks noGrp="1"/>
          </p:cNvSpPr>
          <p:nvPr>
            <p:ph type="body" sz="half" idx="2"/>
          </p:nvPr>
        </p:nvSpPr>
        <p:spPr>
          <a:xfrm>
            <a:off x="677333" y="2156346"/>
            <a:ext cx="4413281" cy="4339987"/>
          </a:xfrm>
        </p:spPr>
        <p:txBody>
          <a:bodyPr>
            <a:noAutofit/>
          </a:bodyPr>
          <a:lstStyle/>
          <a:p>
            <a:r>
              <a:rPr lang="en-US" sz="2400" dirty="0" smtClean="0">
                <a:latin typeface="Calibri" panose="020F0502020204030204" pitchFamily="34" charset="0"/>
                <a:cs typeface="Calibri" panose="020F0502020204030204" pitchFamily="34" charset="0"/>
              </a:rPr>
              <a:t>Complete mixing of SVC+IVC blood in RV</a:t>
            </a:r>
          </a:p>
          <a:p>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91523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912" y="116116"/>
            <a:ext cx="4059757" cy="723331"/>
          </a:xfrm>
        </p:spPr>
        <p:txBody>
          <a:bodyPr>
            <a:normAutofit/>
          </a:bodyPr>
          <a:lstStyle/>
          <a:p>
            <a:r>
              <a:rPr lang="en-US" sz="3400" dirty="0" smtClean="0">
                <a:latin typeface="Calibri" panose="020F0502020204030204" pitchFamily="34" charset="0"/>
                <a:cs typeface="Calibri" panose="020F0502020204030204" pitchFamily="34" charset="0"/>
              </a:rPr>
              <a:t>Tricuspid atresia</a:t>
            </a:r>
            <a:endParaRPr lang="en-US" sz="3400" dirty="0">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b="20343"/>
          <a:stretch/>
        </p:blipFill>
        <p:spPr>
          <a:xfrm>
            <a:off x="5158854" y="245661"/>
            <a:ext cx="5964072" cy="6073252"/>
          </a:xfrm>
        </p:spPr>
      </p:pic>
      <p:sp>
        <p:nvSpPr>
          <p:cNvPr id="4" name="Text Placeholder 3"/>
          <p:cNvSpPr>
            <a:spLocks noGrp="1"/>
          </p:cNvSpPr>
          <p:nvPr>
            <p:ph type="body" sz="half" idx="2"/>
          </p:nvPr>
        </p:nvSpPr>
        <p:spPr>
          <a:xfrm>
            <a:off x="545909" y="1073848"/>
            <a:ext cx="4612943" cy="1491932"/>
          </a:xfrm>
        </p:spPr>
        <p:txBody>
          <a:bodyPr>
            <a:noAutofit/>
          </a:bodyPr>
          <a:lstStyle/>
          <a:p>
            <a:pPr marL="342900" indent="-342900">
              <a:buFont typeface="Arial" panose="020B0604020202020204" pitchFamily="34" charset="0"/>
              <a:buChar char="•"/>
            </a:pPr>
            <a:r>
              <a:rPr lang="en-US" sz="2200" dirty="0" smtClean="0">
                <a:latin typeface="Calibri" panose="020F0502020204030204" pitchFamily="34" charset="0"/>
                <a:cs typeface="Calibri" panose="020F0502020204030204" pitchFamily="34" charset="0"/>
              </a:rPr>
              <a:t>All the venous blood passes through </a:t>
            </a:r>
            <a:r>
              <a:rPr lang="en-US" sz="2200" dirty="0" err="1" smtClean="0">
                <a:latin typeface="Calibri" panose="020F0502020204030204" pitchFamily="34" charset="0"/>
                <a:cs typeface="Calibri" panose="020F0502020204030204" pitchFamily="34" charset="0"/>
              </a:rPr>
              <a:t>formen</a:t>
            </a:r>
            <a:r>
              <a:rPr lang="en-US" sz="2200" dirty="0" smtClean="0">
                <a:latin typeface="Calibri" panose="020F0502020204030204" pitchFamily="34" charset="0"/>
                <a:cs typeface="Calibri" panose="020F0502020204030204" pitchFamily="34" charset="0"/>
              </a:rPr>
              <a:t> ovale and complete mixing of blood occurs in left atrium</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35767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23543" y="1810602"/>
            <a:ext cx="1451717" cy="632346"/>
          </a:xfrm>
        </p:spPr>
        <p:txBody>
          <a:bodyPr>
            <a:normAutofit fontScale="90000"/>
          </a:bodyPr>
          <a:lstStyle/>
          <a:p>
            <a:r>
              <a:rPr lang="en-US" dirty="0" smtClean="0"/>
              <a:t>TAPVC</a:t>
            </a:r>
            <a:endParaRPr lang="en-US" dirty="0"/>
          </a:p>
        </p:txBody>
      </p:sp>
      <p:pic>
        <p:nvPicPr>
          <p:cNvPr id="9" name="Content Placeholder 8"/>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857"/>
          <a:stretch/>
        </p:blipFill>
        <p:spPr>
          <a:xfrm>
            <a:off x="736980" y="500110"/>
            <a:ext cx="5049672" cy="5914338"/>
          </a:xfrm>
        </p:spPr>
      </p:pic>
      <p:sp>
        <p:nvSpPr>
          <p:cNvPr id="8" name="Content Placeholder 7"/>
          <p:cNvSpPr>
            <a:spLocks noGrp="1"/>
          </p:cNvSpPr>
          <p:nvPr>
            <p:ph sz="half" idx="2"/>
          </p:nvPr>
        </p:nvSpPr>
        <p:spPr>
          <a:xfrm>
            <a:off x="6113552" y="3098042"/>
            <a:ext cx="4184034" cy="1746913"/>
          </a:xfrm>
        </p:spPr>
        <p:txBody>
          <a:bodyPr/>
          <a:lstStyle/>
          <a:p>
            <a:r>
              <a:rPr lang="en-US" dirty="0" smtClean="0"/>
              <a:t>Usually Fetal development is not affected much</a:t>
            </a:r>
          </a:p>
          <a:p>
            <a:pPr marL="0" indent="0">
              <a:buNone/>
            </a:pPr>
            <a:endParaRPr lang="en-US" dirty="0"/>
          </a:p>
          <a:p>
            <a:r>
              <a:rPr lang="en-US" dirty="0" smtClean="0"/>
              <a:t>LA and LV is smaller in size</a:t>
            </a:r>
            <a:endParaRPr lang="en-US" dirty="0"/>
          </a:p>
        </p:txBody>
      </p:sp>
    </p:spTree>
    <p:extLst>
      <p:ext uri="{BB962C8B-B14F-4D97-AF65-F5344CB8AC3E}">
        <p14:creationId xmlns:p14="http://schemas.microsoft.com/office/powerpoint/2010/main" val="41139162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151" y="404884"/>
            <a:ext cx="8596668" cy="1320800"/>
          </a:xfrm>
        </p:spPr>
        <p:txBody>
          <a:bodyPr/>
          <a:lstStyle/>
          <a:p>
            <a:r>
              <a:rPr lang="en-US" dirty="0" smtClean="0"/>
              <a:t>TOF and related disorders</a:t>
            </a:r>
            <a:endParaRPr lang="en-US" dirty="0"/>
          </a:p>
        </p:txBody>
      </p:sp>
      <p:sp>
        <p:nvSpPr>
          <p:cNvPr id="4" name="Text Placeholder 3"/>
          <p:cNvSpPr>
            <a:spLocks noGrp="1"/>
          </p:cNvSpPr>
          <p:nvPr>
            <p:ph idx="1"/>
          </p:nvPr>
        </p:nvSpPr>
        <p:spPr>
          <a:xfrm>
            <a:off x="272955" y="2160590"/>
            <a:ext cx="11027391" cy="3489584"/>
          </a:xfrm>
        </p:spPr>
        <p:txBody>
          <a:bodyPr/>
          <a:lstStyle/>
          <a:p>
            <a:r>
              <a:rPr lang="en-US" sz="2400" dirty="0" err="1" smtClean="0">
                <a:latin typeface="Calibri" panose="020F0502020204030204" pitchFamily="34" charset="0"/>
                <a:cs typeface="Calibri" panose="020F0502020204030204" pitchFamily="34" charset="0"/>
              </a:rPr>
              <a:t>Doesnot</a:t>
            </a:r>
            <a:r>
              <a:rPr lang="en-US" sz="2400" dirty="0" smtClean="0">
                <a:latin typeface="Calibri" panose="020F0502020204030204" pitchFamily="34" charset="0"/>
                <a:cs typeface="Calibri" panose="020F0502020204030204" pitchFamily="34" charset="0"/>
              </a:rPr>
              <a:t> appear to affect fetal circulation adversely</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The volume and direction of flow across the pulmonary artery and </a:t>
            </a:r>
            <a:r>
              <a:rPr lang="en-US" sz="2400" dirty="0" err="1" smtClean="0">
                <a:latin typeface="Calibri" panose="020F0502020204030204" pitchFamily="34" charset="0"/>
                <a:cs typeface="Calibri" panose="020F0502020204030204" pitchFamily="34" charset="0"/>
              </a:rPr>
              <a:t>ductus</a:t>
            </a:r>
            <a:r>
              <a:rPr lang="en-US" sz="2400" dirty="0" smtClean="0">
                <a:latin typeface="Calibri" panose="020F0502020204030204" pitchFamily="34" charset="0"/>
                <a:cs typeface="Calibri" panose="020F0502020204030204" pitchFamily="34" charset="0"/>
              </a:rPr>
              <a:t> depends on severity of obstruction.</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Total flow through the </a:t>
            </a:r>
            <a:r>
              <a:rPr lang="en-US" sz="2400" dirty="0" err="1" smtClean="0">
                <a:latin typeface="Calibri" panose="020F0502020204030204" pitchFamily="34" charset="0"/>
                <a:cs typeface="Calibri" panose="020F0502020204030204" pitchFamily="34" charset="0"/>
              </a:rPr>
              <a:t>ductus</a:t>
            </a:r>
            <a:r>
              <a:rPr lang="en-US" sz="2400" dirty="0" smtClean="0">
                <a:latin typeface="Calibri" panose="020F0502020204030204" pitchFamily="34" charset="0"/>
                <a:cs typeface="Calibri" panose="020F0502020204030204" pitchFamily="34" charset="0"/>
              </a:rPr>
              <a:t> will be reduced if there is severe Right ventricular outflow obstruction.</a:t>
            </a:r>
          </a:p>
          <a:p>
            <a:endParaRPr lang="en-US" dirty="0"/>
          </a:p>
          <a:p>
            <a:endParaRPr lang="en-US" dirty="0"/>
          </a:p>
        </p:txBody>
      </p:sp>
    </p:spTree>
    <p:extLst>
      <p:ext uri="{BB962C8B-B14F-4D97-AF65-F5344CB8AC3E}">
        <p14:creationId xmlns:p14="http://schemas.microsoft.com/office/powerpoint/2010/main" val="69883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UMBILICAL CORD</a:t>
            </a:r>
            <a:endParaRPr lang="en-US" sz="3200" dirty="0"/>
          </a:p>
        </p:txBody>
      </p:sp>
      <p:sp>
        <p:nvSpPr>
          <p:cNvPr id="3" name="Content Placeholder 2"/>
          <p:cNvSpPr>
            <a:spLocks noGrp="1"/>
          </p:cNvSpPr>
          <p:nvPr>
            <p:ph idx="1"/>
          </p:nvPr>
        </p:nvSpPr>
        <p:spPr/>
        <p:txBody>
          <a:bodyPr>
            <a:normAutofit fontScale="92500" lnSpcReduction="10000"/>
          </a:bodyPr>
          <a:lstStyle/>
          <a:p>
            <a:r>
              <a:rPr lang="en-US" sz="2600" dirty="0" smtClean="0">
                <a:latin typeface="Calibri" panose="020F0502020204030204" pitchFamily="34" charset="0"/>
                <a:cs typeface="Calibri" panose="020F0502020204030204" pitchFamily="34" charset="0"/>
              </a:rPr>
              <a:t>Contains 2 Arteries and 1 Veins (2A 1V)</a:t>
            </a:r>
          </a:p>
          <a:p>
            <a:endParaRPr lang="en-US" sz="2600" dirty="0">
              <a:latin typeface="Calibri" panose="020F0502020204030204" pitchFamily="34" charset="0"/>
              <a:cs typeface="Calibri" panose="020F0502020204030204" pitchFamily="34" charset="0"/>
            </a:endParaRPr>
          </a:p>
          <a:p>
            <a:endParaRPr lang="en-US" sz="2600" dirty="0" smtClean="0">
              <a:latin typeface="Calibri" panose="020F0502020204030204" pitchFamily="34" charset="0"/>
              <a:cs typeface="Calibri" panose="020F0502020204030204" pitchFamily="34" charset="0"/>
            </a:endParaRPr>
          </a:p>
          <a:p>
            <a:pPr marL="457200" indent="-457200" algn="ctr">
              <a:lnSpc>
                <a:spcPct val="100000"/>
              </a:lnSpc>
              <a:spcBef>
                <a:spcPts val="563"/>
              </a:spcBef>
              <a:buClr>
                <a:srgbClr val="0BD0D9"/>
              </a:buClr>
              <a:buSzPct val="95000"/>
              <a:buFont typeface="Arial" panose="020B0604020202020204" pitchFamily="34" charset="0"/>
              <a:buChar char="•"/>
              <a:tabLst>
                <a:tab pos="457200" algn="l"/>
                <a:tab pos="914400" algn="l"/>
                <a:tab pos="1371600" algn="l"/>
                <a:tab pos="1828800" algn="l"/>
                <a:tab pos="2286000" algn="l"/>
                <a:tab pos="2743200" algn="l"/>
                <a:tab pos="3200400" algn="l"/>
              </a:tabLst>
              <a:defRPr/>
            </a:pPr>
            <a:r>
              <a:rPr lang="en-US" sz="2600" dirty="0" smtClean="0">
                <a:latin typeface="Calibri" panose="020F0502020204030204" pitchFamily="34" charset="0"/>
                <a:cs typeface="Calibri" panose="020F0502020204030204" pitchFamily="34" charset="0"/>
              </a:rPr>
              <a:t>Umbilical  arteries  which are 2 in number carry </a:t>
            </a:r>
            <a:r>
              <a:rPr lang="en-US" sz="2600" dirty="0">
                <a:latin typeface="Calibri" panose="020F0502020204030204" pitchFamily="34" charset="0"/>
                <a:cs typeface="Calibri" panose="020F0502020204030204" pitchFamily="34" charset="0"/>
              </a:rPr>
              <a:t>deoxygenated blood &amp; wastes to placenta.</a:t>
            </a:r>
          </a:p>
          <a:p>
            <a:pPr algn="ctr">
              <a:lnSpc>
                <a:spcPct val="100000"/>
              </a:lnSpc>
              <a:spcBef>
                <a:spcPts val="563"/>
              </a:spcBef>
              <a:buClr>
                <a:srgbClr val="0BD0D9"/>
              </a:buClr>
              <a:buSzPct val="95000"/>
              <a:tabLst>
                <a:tab pos="457200" algn="l"/>
                <a:tab pos="914400" algn="l"/>
                <a:tab pos="1371600" algn="l"/>
                <a:tab pos="1828800" algn="l"/>
                <a:tab pos="2286000" algn="l"/>
                <a:tab pos="2743200" algn="l"/>
                <a:tab pos="3200400" algn="l"/>
              </a:tabLst>
              <a:defRPr/>
            </a:pPr>
            <a:endParaRPr lang="en-US" sz="2600" dirty="0" smtClean="0">
              <a:latin typeface="Calibri" panose="020F0502020204030204" pitchFamily="34" charset="0"/>
              <a:cs typeface="Calibri" panose="020F0502020204030204" pitchFamily="34" charset="0"/>
            </a:endParaRPr>
          </a:p>
          <a:p>
            <a:pPr algn="ctr">
              <a:lnSpc>
                <a:spcPct val="100000"/>
              </a:lnSpc>
              <a:spcBef>
                <a:spcPts val="563"/>
              </a:spcBef>
              <a:buClr>
                <a:srgbClr val="0BD0D9"/>
              </a:buClr>
              <a:buSzPct val="95000"/>
              <a:tabLst>
                <a:tab pos="457200" algn="l"/>
                <a:tab pos="914400" algn="l"/>
                <a:tab pos="1371600" algn="l"/>
                <a:tab pos="1828800" algn="l"/>
                <a:tab pos="2286000" algn="l"/>
                <a:tab pos="2743200" algn="l"/>
                <a:tab pos="3200400" algn="l"/>
              </a:tabLst>
              <a:defRPr/>
            </a:pPr>
            <a:endParaRPr lang="en-US" sz="2600" dirty="0">
              <a:latin typeface="Calibri" panose="020F0502020204030204" pitchFamily="34" charset="0"/>
              <a:cs typeface="Calibri" panose="020F0502020204030204" pitchFamily="34" charset="0"/>
            </a:endParaRPr>
          </a:p>
          <a:p>
            <a:pPr marL="457200" indent="-457200" algn="ctr">
              <a:lnSpc>
                <a:spcPct val="100000"/>
              </a:lnSpc>
              <a:spcBef>
                <a:spcPts val="563"/>
              </a:spcBef>
              <a:buClr>
                <a:srgbClr val="0BD0D9"/>
              </a:buClr>
              <a:buSzPct val="95000"/>
              <a:buFont typeface="Arial" panose="020B0604020202020204" pitchFamily="34" charset="0"/>
              <a:buChar char="•"/>
              <a:tabLst>
                <a:tab pos="457200" algn="l"/>
                <a:tab pos="914400" algn="l"/>
                <a:tab pos="1371600" algn="l"/>
                <a:tab pos="1828800" algn="l"/>
                <a:tab pos="2286000" algn="l"/>
                <a:tab pos="2743200" algn="l"/>
                <a:tab pos="3200400" algn="l"/>
              </a:tabLst>
              <a:defRPr/>
            </a:pPr>
            <a:r>
              <a:rPr lang="en-US" sz="2600" dirty="0" smtClean="0">
                <a:latin typeface="Calibri" panose="020F0502020204030204" pitchFamily="34" charset="0"/>
                <a:cs typeface="Calibri" panose="020F0502020204030204" pitchFamily="34" charset="0"/>
              </a:rPr>
              <a:t>Single Umbilical </a:t>
            </a:r>
            <a:r>
              <a:rPr lang="en-US" sz="2600" dirty="0">
                <a:latin typeface="Calibri" panose="020F0502020204030204" pitchFamily="34" charset="0"/>
                <a:cs typeface="Calibri" panose="020F0502020204030204" pitchFamily="34" charset="0"/>
              </a:rPr>
              <a:t>vein carries oxygenated blood and nutrients from the </a:t>
            </a:r>
            <a:r>
              <a:rPr lang="en-US" sz="2600" dirty="0" smtClean="0">
                <a:latin typeface="Calibri" panose="020F0502020204030204" pitchFamily="34" charset="0"/>
                <a:cs typeface="Calibri" panose="020F0502020204030204" pitchFamily="34" charset="0"/>
              </a:rPr>
              <a:t>placenta to the fetal circulation</a:t>
            </a:r>
            <a:endParaRPr lang="en-US" sz="26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54658649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394"/>
          <a:stretch/>
        </p:blipFill>
        <p:spPr>
          <a:xfrm>
            <a:off x="1678675" y="191068"/>
            <a:ext cx="6673756" cy="5718413"/>
          </a:xfrm>
        </p:spPr>
      </p:pic>
    </p:spTree>
    <p:extLst>
      <p:ext uri="{BB962C8B-B14F-4D97-AF65-F5344CB8AC3E}">
        <p14:creationId xmlns:p14="http://schemas.microsoft.com/office/powerpoint/2010/main" val="36236346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851713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4" y="391236"/>
            <a:ext cx="8796330" cy="1150961"/>
          </a:xfrm>
        </p:spPr>
        <p:txBody>
          <a:bodyPr/>
          <a:lstStyle/>
          <a:p>
            <a:r>
              <a:rPr lang="en-US" dirty="0" smtClean="0"/>
              <a:t>SEPTAL DEFECTS </a:t>
            </a:r>
            <a:endParaRPr lang="en-US" dirty="0"/>
          </a:p>
        </p:txBody>
      </p:sp>
      <p:sp>
        <p:nvSpPr>
          <p:cNvPr id="3" name="Content Placeholder 2"/>
          <p:cNvSpPr>
            <a:spLocks noGrp="1"/>
          </p:cNvSpPr>
          <p:nvPr>
            <p:ph idx="1"/>
          </p:nvPr>
        </p:nvSpPr>
        <p:spPr>
          <a:xfrm>
            <a:off x="327547" y="1883391"/>
            <a:ext cx="11027390" cy="4157971"/>
          </a:xfrm>
        </p:spPr>
        <p:txBody>
          <a:bodyPr>
            <a:noAutofit/>
          </a:bodyPr>
          <a:lstStyle/>
          <a:p>
            <a:r>
              <a:rPr lang="en-US" sz="2400" dirty="0" smtClean="0">
                <a:latin typeface="Calibri" panose="020F0502020204030204" pitchFamily="34" charset="0"/>
                <a:cs typeface="Calibri" panose="020F0502020204030204" pitchFamily="34" charset="0"/>
              </a:rPr>
              <a:t>Since there is communication between the two atria in the fetus, it is unlikely that an additional development atrial septal abnormality would profoundly affect the fetal circulation.</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The main effect flow pattern of SVC and IVC may be modified</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Larger the defect more </a:t>
            </a:r>
            <a:r>
              <a:rPr lang="en-US" sz="2400" dirty="0" err="1" smtClean="0">
                <a:latin typeface="Calibri" panose="020F0502020204030204" pitchFamily="34" charset="0"/>
                <a:cs typeface="Calibri" panose="020F0502020204030204" pitchFamily="34" charset="0"/>
              </a:rPr>
              <a:t>ductus</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venosus</a:t>
            </a:r>
            <a:r>
              <a:rPr lang="en-US" sz="2400" dirty="0" smtClean="0">
                <a:latin typeface="Calibri" panose="020F0502020204030204" pitchFamily="34" charset="0"/>
                <a:cs typeface="Calibri" panose="020F0502020204030204" pitchFamily="34" charset="0"/>
              </a:rPr>
              <a:t> blood will reach left ventricle </a:t>
            </a:r>
            <a:r>
              <a:rPr lang="en-US" sz="2400" dirty="0" err="1" smtClean="0">
                <a:latin typeface="Calibri" panose="020F0502020204030204" pitchFamily="34" charset="0"/>
                <a:cs typeface="Calibri" panose="020F0502020204030204" pitchFamily="34" charset="0"/>
              </a:rPr>
              <a:t>aswell</a:t>
            </a:r>
            <a:r>
              <a:rPr lang="en-US" sz="2400" dirty="0" smtClean="0">
                <a:latin typeface="Calibri" panose="020F0502020204030204" pitchFamily="34" charset="0"/>
                <a:cs typeface="Calibri" panose="020F0502020204030204" pitchFamily="34" charset="0"/>
              </a:rPr>
              <a:t> as ascending aorta and less blood will reach the right side of the heart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7878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33" y="1187355"/>
            <a:ext cx="11013743" cy="4722126"/>
          </a:xfrm>
        </p:spPr>
        <p:txBody>
          <a:bodyPr>
            <a:noAutofit/>
          </a:bodyPr>
          <a:lstStyle/>
          <a:p>
            <a:r>
              <a:rPr lang="en-US" sz="2400" dirty="0" smtClean="0">
                <a:latin typeface="Calibri" panose="020F0502020204030204" pitchFamily="34" charset="0"/>
                <a:cs typeface="Calibri" panose="020F0502020204030204" pitchFamily="34" charset="0"/>
              </a:rPr>
              <a:t>If the defect was related to inadequate development of the septum </a:t>
            </a:r>
            <a:r>
              <a:rPr lang="en-US" sz="2400" dirty="0" err="1" smtClean="0">
                <a:latin typeface="Calibri" panose="020F0502020204030204" pitchFamily="34" charset="0"/>
                <a:cs typeface="Calibri" panose="020F0502020204030204" pitchFamily="34" charset="0"/>
              </a:rPr>
              <a:t>secondum</a:t>
            </a:r>
            <a:r>
              <a:rPr lang="en-US" sz="2400" dirty="0" smtClean="0">
                <a:latin typeface="Calibri" panose="020F0502020204030204" pitchFamily="34" charset="0"/>
                <a:cs typeface="Calibri" panose="020F0502020204030204" pitchFamily="34" charset="0"/>
              </a:rPr>
              <a:t>, with a high crista </a:t>
            </a:r>
            <a:r>
              <a:rPr lang="en-US" sz="2400" dirty="0" err="1" smtClean="0">
                <a:latin typeface="Calibri" panose="020F0502020204030204" pitchFamily="34" charset="0"/>
                <a:cs typeface="Calibri" panose="020F0502020204030204" pitchFamily="34" charset="0"/>
              </a:rPr>
              <a:t>dividens</a:t>
            </a:r>
            <a:r>
              <a:rPr lang="en-US" sz="2400" dirty="0" smtClean="0">
                <a:latin typeface="Calibri" panose="020F0502020204030204" pitchFamily="34" charset="0"/>
                <a:cs typeface="Calibri" panose="020F0502020204030204" pitchFamily="34" charset="0"/>
              </a:rPr>
              <a:t> , or if the </a:t>
            </a:r>
            <a:r>
              <a:rPr lang="en-US" sz="2400" dirty="0" err="1" smtClean="0">
                <a:latin typeface="Calibri" panose="020F0502020204030204" pitchFamily="34" charset="0"/>
                <a:cs typeface="Calibri" panose="020F0502020204030204" pitchFamily="34" charset="0"/>
              </a:rPr>
              <a:t>defecr</a:t>
            </a:r>
            <a:r>
              <a:rPr lang="en-US" sz="2400" dirty="0" smtClean="0">
                <a:latin typeface="Calibri" panose="020F0502020204030204" pitchFamily="34" charset="0"/>
                <a:cs typeface="Calibri" panose="020F0502020204030204" pitchFamily="34" charset="0"/>
              </a:rPr>
              <a:t> is sinus </a:t>
            </a:r>
            <a:r>
              <a:rPr lang="en-US" sz="2400" dirty="0" err="1" smtClean="0">
                <a:latin typeface="Calibri" panose="020F0502020204030204" pitchFamily="34" charset="0"/>
                <a:cs typeface="Calibri" panose="020F0502020204030204" pitchFamily="34" charset="0"/>
              </a:rPr>
              <a:t>venosus</a:t>
            </a:r>
            <a:r>
              <a:rPr lang="en-US" sz="2400" dirty="0" smtClean="0">
                <a:latin typeface="Calibri" panose="020F0502020204030204" pitchFamily="34" charset="0"/>
                <a:cs typeface="Calibri" panose="020F0502020204030204" pitchFamily="34" charset="0"/>
              </a:rPr>
              <a:t> type the effect on venous flow differs</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The effect of crista </a:t>
            </a:r>
            <a:r>
              <a:rPr lang="en-US" sz="2400" dirty="0" err="1" smtClean="0">
                <a:latin typeface="Calibri" panose="020F0502020204030204" pitchFamily="34" charset="0"/>
                <a:cs typeface="Calibri" panose="020F0502020204030204" pitchFamily="34" charset="0"/>
              </a:rPr>
              <a:t>dividens</a:t>
            </a:r>
            <a:r>
              <a:rPr lang="en-US" sz="2400" dirty="0" smtClean="0">
                <a:latin typeface="Calibri" panose="020F0502020204030204" pitchFamily="34" charset="0"/>
                <a:cs typeface="Calibri" panose="020F0502020204030204" pitchFamily="34" charset="0"/>
              </a:rPr>
              <a:t> in deflecting IVC flow in to the left atrium cold be lost and more of SVC blood reach the left atrium</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Normally any changes of this type , wont affect fetal development.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0713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
          <p:cNvSpPr>
            <a:spLocks noGrp="1" noChangeArrowheads="1"/>
          </p:cNvSpPr>
          <p:nvPr>
            <p:ph type="title"/>
          </p:nvPr>
        </p:nvSpPr>
        <p:spPr>
          <a:xfrm>
            <a:off x="1257869" y="350008"/>
            <a:ext cx="4556078" cy="714517"/>
          </a:xfrm>
        </p:spPr>
        <p:txBody>
          <a:bodyPr>
            <a:norm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dirty="0">
                <a:solidFill>
                  <a:srgbClr val="92D050"/>
                </a:solidFill>
                <a:latin typeface="Calibri" panose="020F0502020204030204" pitchFamily="34" charset="0"/>
              </a:rPr>
              <a:t>LVOT Obstruction</a:t>
            </a:r>
          </a:p>
        </p:txBody>
      </p:sp>
      <p:sp>
        <p:nvSpPr>
          <p:cNvPr id="168963" name="Text Box 2"/>
          <p:cNvSpPr txBox="1">
            <a:spLocks noChangeArrowheads="1"/>
          </p:cNvSpPr>
          <p:nvPr/>
        </p:nvSpPr>
        <p:spPr bwMode="auto">
          <a:xfrm>
            <a:off x="627796" y="2033516"/>
            <a:ext cx="10549719" cy="296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73050" indent="-2730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9pPr>
          </a:lstStyle>
          <a:p>
            <a:pPr>
              <a:spcBef>
                <a:spcPts val="525"/>
              </a:spcBef>
              <a:buClr>
                <a:srgbClr val="000000"/>
              </a:buClr>
              <a:buSzPct val="100000"/>
            </a:pPr>
            <a:endParaRPr lang="en-US" sz="2600" dirty="0">
              <a:solidFill>
                <a:srgbClr val="000000"/>
              </a:solidFill>
              <a:latin typeface="Constantia" panose="02030602050306030303" pitchFamily="18" charset="0"/>
            </a:endParaRPr>
          </a:p>
          <a:p>
            <a:pPr marL="0" indent="0">
              <a:spcBef>
                <a:spcPts val="525"/>
              </a:spcBef>
              <a:buClr>
                <a:srgbClr val="0BD0D9"/>
              </a:buClr>
              <a:buSzPct val="95000"/>
            </a:pPr>
            <a:r>
              <a:rPr lang="en-US" sz="2400" dirty="0">
                <a:solidFill>
                  <a:srgbClr val="000000"/>
                </a:solidFill>
                <a:latin typeface="Calibri" panose="020F0502020204030204" pitchFamily="34" charset="0"/>
                <a:cs typeface="Calibri" panose="020F0502020204030204" pitchFamily="34" charset="0"/>
              </a:rPr>
              <a:t>Severe </a:t>
            </a:r>
            <a:r>
              <a:rPr lang="en-US" sz="2400" dirty="0" smtClean="0">
                <a:solidFill>
                  <a:srgbClr val="000000"/>
                </a:solidFill>
                <a:latin typeface="Calibri" panose="020F0502020204030204" pitchFamily="34" charset="0"/>
                <a:cs typeface="Calibri" panose="020F0502020204030204" pitchFamily="34" charset="0"/>
              </a:rPr>
              <a:t>obstruction which develops early result </a:t>
            </a:r>
            <a:r>
              <a:rPr lang="en-US" sz="2400" dirty="0">
                <a:solidFill>
                  <a:srgbClr val="000000"/>
                </a:solidFill>
                <a:latin typeface="Calibri" panose="020F0502020204030204" pitchFamily="34" charset="0"/>
                <a:cs typeface="Calibri" panose="020F0502020204030204" pitchFamily="34" charset="0"/>
              </a:rPr>
              <a:t>in a small </a:t>
            </a:r>
            <a:r>
              <a:rPr lang="en-US" sz="2400" dirty="0" smtClean="0">
                <a:solidFill>
                  <a:srgbClr val="000000"/>
                </a:solidFill>
                <a:latin typeface="Calibri" panose="020F0502020204030204" pitchFamily="34" charset="0"/>
                <a:cs typeface="Calibri" panose="020F0502020204030204" pitchFamily="34" charset="0"/>
              </a:rPr>
              <a:t>Left ventricle </a:t>
            </a:r>
            <a:r>
              <a:rPr lang="en-US" sz="2400" dirty="0">
                <a:solidFill>
                  <a:srgbClr val="000000"/>
                </a:solidFill>
                <a:latin typeface="Calibri" panose="020F0502020204030204" pitchFamily="34" charset="0"/>
                <a:cs typeface="Calibri" panose="020F0502020204030204" pitchFamily="34" charset="0"/>
              </a:rPr>
              <a:t>with an increased mass. </a:t>
            </a:r>
          </a:p>
          <a:p>
            <a:pPr>
              <a:spcBef>
                <a:spcPts val="525"/>
              </a:spcBef>
            </a:pPr>
            <a:endParaRPr lang="en-US" sz="2400" dirty="0">
              <a:solidFill>
                <a:srgbClr val="000000"/>
              </a:solidFill>
              <a:latin typeface="Calibri" panose="020F0502020204030204" pitchFamily="34" charset="0"/>
              <a:cs typeface="Calibri" panose="020F0502020204030204" pitchFamily="34" charset="0"/>
            </a:endParaRPr>
          </a:p>
          <a:p>
            <a:pPr>
              <a:spcBef>
                <a:spcPts val="525"/>
              </a:spcBef>
            </a:pPr>
            <a:endParaRPr lang="en-US" sz="2400" dirty="0">
              <a:solidFill>
                <a:srgbClr val="000000"/>
              </a:solidFill>
              <a:latin typeface="Calibri" panose="020F0502020204030204" pitchFamily="34" charset="0"/>
              <a:cs typeface="Calibri" panose="020F0502020204030204" pitchFamily="34" charset="0"/>
            </a:endParaRPr>
          </a:p>
          <a:p>
            <a:pPr marL="0" indent="0">
              <a:spcBef>
                <a:spcPts val="525"/>
              </a:spcBef>
              <a:buClr>
                <a:srgbClr val="0BD0D9"/>
              </a:buClr>
              <a:buSzPct val="95000"/>
            </a:pPr>
            <a:r>
              <a:rPr lang="en-US" sz="2400" dirty="0">
                <a:solidFill>
                  <a:srgbClr val="000000"/>
                </a:solidFill>
                <a:latin typeface="Calibri" panose="020F0502020204030204" pitchFamily="34" charset="0"/>
                <a:cs typeface="Calibri" panose="020F0502020204030204" pitchFamily="34" charset="0"/>
              </a:rPr>
              <a:t>RV is able to compensate fully if </a:t>
            </a:r>
            <a:r>
              <a:rPr lang="en-US" sz="2400" dirty="0" smtClean="0">
                <a:solidFill>
                  <a:srgbClr val="000000"/>
                </a:solidFill>
                <a:latin typeface="Calibri" panose="020F0502020204030204" pitchFamily="34" charset="0"/>
                <a:cs typeface="Calibri" panose="020F0502020204030204" pitchFamily="34" charset="0"/>
              </a:rPr>
              <a:t>the Left Ventricle outflow obstruction </a:t>
            </a:r>
          </a:p>
          <a:p>
            <a:pPr marL="0" indent="0">
              <a:spcBef>
                <a:spcPts val="525"/>
              </a:spcBef>
              <a:buClr>
                <a:srgbClr val="0BD0D9"/>
              </a:buClr>
              <a:buSzPct val="95000"/>
            </a:pPr>
            <a:r>
              <a:rPr lang="en-US" sz="2400" dirty="0" smtClean="0">
                <a:solidFill>
                  <a:srgbClr val="000000"/>
                </a:solidFill>
                <a:latin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cs typeface="Calibri" panose="020F0502020204030204" pitchFamily="34" charset="0"/>
              </a:rPr>
              <a:t>develops slowly.</a:t>
            </a:r>
          </a:p>
          <a:p>
            <a:pPr>
              <a:spcBef>
                <a:spcPts val="525"/>
              </a:spcBef>
            </a:pPr>
            <a:endParaRPr lang="en-US"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0977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
          <p:cNvSpPr>
            <a:spLocks noGrp="1" noChangeArrowheads="1"/>
          </p:cNvSpPr>
          <p:nvPr>
            <p:ph type="title"/>
          </p:nvPr>
        </p:nvSpPr>
        <p:spPr>
          <a:xfrm>
            <a:off x="1053152" y="336360"/>
            <a:ext cx="7981666" cy="864643"/>
          </a:xfrm>
        </p:spPr>
        <p:txBody>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lang="en-US" sz="5000" dirty="0">
              <a:solidFill>
                <a:srgbClr val="92D050"/>
              </a:solidFill>
              <a:latin typeface="Calibri" panose="020F0502020204030204" pitchFamily="34" charset="0"/>
            </a:endParaRPr>
          </a:p>
        </p:txBody>
      </p:sp>
      <p:sp>
        <p:nvSpPr>
          <p:cNvPr id="171011" name="Text Box 2"/>
          <p:cNvSpPr txBox="1">
            <a:spLocks noChangeArrowheads="1"/>
          </p:cNvSpPr>
          <p:nvPr/>
        </p:nvSpPr>
        <p:spPr bwMode="auto">
          <a:xfrm>
            <a:off x="491321" y="1651380"/>
            <a:ext cx="10768082" cy="368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73050" indent="-2730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chemeClr val="tx1"/>
                </a:solidFill>
                <a:latin typeface="Arial" panose="020B0604020202020204" pitchFamily="34" charset="0"/>
                <a:ea typeface="AR PL SungtiL GB" charset="0"/>
                <a:cs typeface="AR PL SungtiL GB" charset="0"/>
              </a:defRPr>
            </a:lvl9pPr>
          </a:lstStyle>
          <a:p>
            <a:pPr>
              <a:lnSpc>
                <a:spcPct val="90000"/>
              </a:lnSpc>
              <a:spcBef>
                <a:spcPts val="525"/>
              </a:spcBef>
            </a:pPr>
            <a:endParaRPr lang="en-US" sz="2600" dirty="0">
              <a:solidFill>
                <a:srgbClr val="000000"/>
              </a:solidFill>
              <a:latin typeface="Constantia" panose="02030602050306030303" pitchFamily="18" charset="0"/>
            </a:endParaRPr>
          </a:p>
          <a:p>
            <a:pPr marL="0" indent="0">
              <a:lnSpc>
                <a:spcPct val="90000"/>
              </a:lnSpc>
              <a:spcBef>
                <a:spcPts val="525"/>
              </a:spcBef>
              <a:buClr>
                <a:srgbClr val="0BD0D9"/>
              </a:buClr>
              <a:buSzPct val="95000"/>
            </a:pPr>
            <a:r>
              <a:rPr lang="en-US" sz="2400" dirty="0" smtClean="0">
                <a:solidFill>
                  <a:srgbClr val="000000"/>
                </a:solidFill>
                <a:latin typeface="Calibri" panose="020F0502020204030204" pitchFamily="34" charset="0"/>
                <a:cs typeface="Calibri" panose="020F0502020204030204" pitchFamily="34" charset="0"/>
              </a:rPr>
              <a:t>1)Majority </a:t>
            </a:r>
            <a:r>
              <a:rPr lang="en-US" sz="2400" dirty="0">
                <a:solidFill>
                  <a:srgbClr val="000000"/>
                </a:solidFill>
                <a:latin typeface="Calibri" panose="020F0502020204030204" pitchFamily="34" charset="0"/>
                <a:cs typeface="Calibri" panose="020F0502020204030204" pitchFamily="34" charset="0"/>
              </a:rPr>
              <a:t>of IVC blood flow crosses TV to RV. </a:t>
            </a:r>
          </a:p>
          <a:p>
            <a:pPr>
              <a:lnSpc>
                <a:spcPct val="90000"/>
              </a:lnSpc>
              <a:spcBef>
                <a:spcPts val="525"/>
              </a:spcBef>
            </a:pPr>
            <a:endParaRPr lang="en-US" sz="2400" dirty="0">
              <a:solidFill>
                <a:srgbClr val="000000"/>
              </a:solidFill>
              <a:latin typeface="Calibri" panose="020F0502020204030204" pitchFamily="34" charset="0"/>
              <a:cs typeface="Calibri" panose="020F0502020204030204" pitchFamily="34" charset="0"/>
            </a:endParaRPr>
          </a:p>
          <a:p>
            <a:pPr marL="0" indent="0">
              <a:lnSpc>
                <a:spcPct val="90000"/>
              </a:lnSpc>
              <a:spcBef>
                <a:spcPts val="525"/>
              </a:spcBef>
              <a:buClr>
                <a:srgbClr val="0BD0D9"/>
              </a:buClr>
              <a:buSzPct val="95000"/>
            </a:pPr>
            <a:r>
              <a:rPr lang="en-US" sz="2400" dirty="0" smtClean="0">
                <a:solidFill>
                  <a:srgbClr val="000000"/>
                </a:solidFill>
                <a:latin typeface="Calibri" panose="020F0502020204030204" pitchFamily="34" charset="0"/>
                <a:cs typeface="Calibri" panose="020F0502020204030204" pitchFamily="34" charset="0"/>
              </a:rPr>
              <a:t>2)Flow </a:t>
            </a:r>
            <a:r>
              <a:rPr lang="en-US" sz="2400" dirty="0">
                <a:solidFill>
                  <a:srgbClr val="000000"/>
                </a:solidFill>
                <a:latin typeface="Calibri" panose="020F0502020204030204" pitchFamily="34" charset="0"/>
                <a:cs typeface="Calibri" panose="020F0502020204030204" pitchFamily="34" charset="0"/>
              </a:rPr>
              <a:t>across the </a:t>
            </a:r>
            <a:r>
              <a:rPr lang="en-US" sz="2400" dirty="0" err="1">
                <a:solidFill>
                  <a:srgbClr val="000000"/>
                </a:solidFill>
                <a:latin typeface="Calibri" panose="020F0502020204030204" pitchFamily="34" charset="0"/>
                <a:cs typeface="Calibri" panose="020F0502020204030204" pitchFamily="34" charset="0"/>
              </a:rPr>
              <a:t>ductus</a:t>
            </a:r>
            <a:r>
              <a:rPr lang="en-US" sz="2400" dirty="0">
                <a:solidFill>
                  <a:srgbClr val="000000"/>
                </a:solidFill>
                <a:latin typeface="Calibri" panose="020F0502020204030204" pitchFamily="34" charset="0"/>
                <a:cs typeface="Calibri" panose="020F0502020204030204" pitchFamily="34" charset="0"/>
              </a:rPr>
              <a:t> increases.</a:t>
            </a:r>
          </a:p>
          <a:p>
            <a:pPr>
              <a:lnSpc>
                <a:spcPct val="90000"/>
              </a:lnSpc>
              <a:spcBef>
                <a:spcPts val="525"/>
              </a:spcBef>
            </a:pPr>
            <a:endParaRPr lang="en-US" sz="2400" dirty="0">
              <a:solidFill>
                <a:srgbClr val="000000"/>
              </a:solidFill>
              <a:latin typeface="Calibri" panose="020F0502020204030204" pitchFamily="34" charset="0"/>
              <a:cs typeface="Calibri" panose="020F0502020204030204" pitchFamily="34" charset="0"/>
            </a:endParaRPr>
          </a:p>
          <a:p>
            <a:pPr marL="0" indent="0">
              <a:lnSpc>
                <a:spcPct val="90000"/>
              </a:lnSpc>
              <a:spcBef>
                <a:spcPts val="525"/>
              </a:spcBef>
              <a:buClr>
                <a:srgbClr val="0BD0D9"/>
              </a:buClr>
              <a:buSzPct val="95000"/>
            </a:pPr>
            <a:r>
              <a:rPr lang="en-US" sz="2400" dirty="0" smtClean="0">
                <a:solidFill>
                  <a:srgbClr val="000000"/>
                </a:solidFill>
                <a:latin typeface="Calibri" panose="020F0502020204030204" pitchFamily="34" charset="0"/>
                <a:cs typeface="Calibri" panose="020F0502020204030204" pitchFamily="34" charset="0"/>
              </a:rPr>
              <a:t>3)Pulmonary blood flow  </a:t>
            </a:r>
            <a:r>
              <a:rPr lang="en-US" sz="2400" dirty="0">
                <a:solidFill>
                  <a:srgbClr val="000000"/>
                </a:solidFill>
                <a:latin typeface="Calibri" panose="020F0502020204030204" pitchFamily="34" charset="0"/>
                <a:cs typeface="Calibri" panose="020F0502020204030204" pitchFamily="34" charset="0"/>
              </a:rPr>
              <a:t>has higher than normal saturation.</a:t>
            </a:r>
          </a:p>
          <a:p>
            <a:pPr>
              <a:lnSpc>
                <a:spcPct val="90000"/>
              </a:lnSpc>
              <a:spcBef>
                <a:spcPts val="525"/>
              </a:spcBef>
            </a:pPr>
            <a:endParaRPr lang="en-US" sz="2400" dirty="0">
              <a:solidFill>
                <a:srgbClr val="000000"/>
              </a:solidFill>
              <a:latin typeface="Calibri" panose="020F0502020204030204" pitchFamily="34" charset="0"/>
              <a:cs typeface="Calibri" panose="020F0502020204030204" pitchFamily="34" charset="0"/>
            </a:endParaRPr>
          </a:p>
          <a:p>
            <a:pPr marL="0" indent="0">
              <a:lnSpc>
                <a:spcPct val="90000"/>
              </a:lnSpc>
              <a:spcBef>
                <a:spcPts val="525"/>
              </a:spcBef>
              <a:buClr>
                <a:srgbClr val="0BD0D9"/>
              </a:buClr>
              <a:buSzPct val="95000"/>
            </a:pPr>
            <a:r>
              <a:rPr lang="en-US" sz="2400" dirty="0" smtClean="0">
                <a:solidFill>
                  <a:srgbClr val="000000"/>
                </a:solidFill>
                <a:latin typeface="Calibri" panose="020F0502020204030204" pitchFamily="34" charset="0"/>
                <a:cs typeface="Calibri" panose="020F0502020204030204" pitchFamily="34" charset="0"/>
              </a:rPr>
              <a:t>4) A </a:t>
            </a:r>
            <a:r>
              <a:rPr lang="en-US" sz="2400" dirty="0">
                <a:solidFill>
                  <a:srgbClr val="000000"/>
                </a:solidFill>
                <a:latin typeface="Calibri" panose="020F0502020204030204" pitchFamily="34" charset="0"/>
                <a:cs typeface="Calibri" panose="020F0502020204030204" pitchFamily="34" charset="0"/>
              </a:rPr>
              <a:t>retrograde flow in arch and ascending aorta indicates severe obstruction</a:t>
            </a:r>
          </a:p>
        </p:txBody>
      </p:sp>
    </p:spTree>
    <p:extLst>
      <p:ext uri="{BB962C8B-B14F-4D97-AF65-F5344CB8AC3E}">
        <p14:creationId xmlns:p14="http://schemas.microsoft.com/office/powerpoint/2010/main" val="33954113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699" y="309350"/>
            <a:ext cx="2366117" cy="755176"/>
          </a:xfrm>
        </p:spPr>
        <p:txBody>
          <a:bodyPr/>
          <a:lstStyle/>
          <a:p>
            <a:r>
              <a:rPr lang="en-US" dirty="0" smtClean="0"/>
              <a:t>MCQ</a:t>
            </a:r>
            <a:endParaRPr lang="en-US" dirty="0"/>
          </a:p>
        </p:txBody>
      </p:sp>
      <p:sp>
        <p:nvSpPr>
          <p:cNvPr id="3" name="Content Placeholder 2"/>
          <p:cNvSpPr>
            <a:spLocks noGrp="1"/>
          </p:cNvSpPr>
          <p:nvPr>
            <p:ph idx="1"/>
          </p:nvPr>
        </p:nvSpPr>
        <p:spPr>
          <a:xfrm>
            <a:off x="677334" y="1555845"/>
            <a:ext cx="8596668" cy="4485517"/>
          </a:xfrm>
        </p:spPr>
        <p:txBody>
          <a:bodyPr>
            <a:noAutofit/>
          </a:bodyPr>
          <a:lstStyle/>
          <a:p>
            <a:r>
              <a:rPr lang="en-US" sz="2400" dirty="0" smtClean="0">
                <a:latin typeface="Calibri" panose="020F0502020204030204" pitchFamily="34" charset="0"/>
                <a:cs typeface="Calibri" panose="020F0502020204030204" pitchFamily="34" charset="0"/>
              </a:rPr>
              <a:t>Oxygen Saturation is highest in which of the following</a:t>
            </a:r>
          </a:p>
          <a:p>
            <a:endParaRPr lang="en-US" sz="2400" dirty="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1)Right Hepatic Vein</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2)Left Hepatic Vein</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3)Portal Vein</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4)All have Equal Saturation</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140847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7334" y="859809"/>
            <a:ext cx="8596668" cy="5181553"/>
          </a:xfrm>
        </p:spPr>
        <p:txBody>
          <a:bodyPr>
            <a:noAutofit/>
          </a:bodyPr>
          <a:lstStyle/>
          <a:p>
            <a:r>
              <a:rPr lang="en-US" sz="2400" dirty="0" smtClean="0">
                <a:latin typeface="Calibri" panose="020F0502020204030204" pitchFamily="34" charset="0"/>
                <a:cs typeface="Calibri" panose="020F0502020204030204" pitchFamily="34" charset="0"/>
              </a:rPr>
              <a:t>HBF is replaced by HBA at what time after birth</a:t>
            </a:r>
          </a:p>
          <a:p>
            <a:endParaRPr lang="en-US" sz="2400" dirty="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1) Immediately after birth</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2) 2-4 weeks</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3) 4-6 weeks</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4) 8-10 weeks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410538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35" y="1392072"/>
            <a:ext cx="7347550" cy="1037230"/>
          </a:xfrm>
        </p:spPr>
        <p:txBody>
          <a:bodyPr>
            <a:normAutofit/>
          </a:bodyPr>
          <a:lstStyle/>
          <a:p>
            <a:r>
              <a:rPr lang="en-US" sz="2800" dirty="0">
                <a:solidFill>
                  <a:schemeClr val="tx1"/>
                </a:solidFill>
                <a:latin typeface="Calibri" panose="020F0502020204030204" pitchFamily="34" charset="0"/>
                <a:cs typeface="Calibri" panose="020F0502020204030204" pitchFamily="34" charset="0"/>
              </a:rPr>
              <a:t>Wrong </a:t>
            </a:r>
            <a:r>
              <a:rPr lang="en-US" sz="2800" dirty="0" smtClean="0">
                <a:solidFill>
                  <a:schemeClr val="tx1"/>
                </a:solidFill>
                <a:latin typeface="Calibri" panose="020F0502020204030204" pitchFamily="34" charset="0"/>
                <a:cs typeface="Calibri" panose="020F0502020204030204" pitchFamily="34" charset="0"/>
              </a:rPr>
              <a:t>Match among the following</a:t>
            </a:r>
            <a:endParaRPr lang="en-US" sz="2800"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77334" y="2160589"/>
            <a:ext cx="7634153" cy="3880773"/>
          </a:xfrm>
        </p:spPr>
        <p:txBody>
          <a:bodyPr/>
          <a:lstStyle/>
          <a:p>
            <a:pPr marL="0" indent="0">
              <a:buNone/>
            </a:pPr>
            <a:endParaRPr lang="en-US" dirty="0"/>
          </a:p>
          <a:p>
            <a:r>
              <a:rPr lang="en-US" sz="2400" dirty="0" err="1" smtClean="0">
                <a:latin typeface="Calibri" panose="020F0502020204030204" pitchFamily="34" charset="0"/>
                <a:cs typeface="Calibri" panose="020F0502020204030204" pitchFamily="34" charset="0"/>
              </a:rPr>
              <a:t>Ductus</a:t>
            </a:r>
            <a:r>
              <a:rPr lang="en-US" sz="2400" dirty="0" smtClean="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arteriosus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ligamentum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arteriosum</a:t>
            </a:r>
            <a:endParaRPr lang="en-IN" sz="2400" dirty="0">
              <a:latin typeface="Calibri" panose="020F0502020204030204" pitchFamily="34" charset="0"/>
              <a:cs typeface="Calibri" panose="020F0502020204030204" pitchFamily="34" charset="0"/>
            </a:endParaRPr>
          </a:p>
          <a:p>
            <a:r>
              <a:rPr lang="en-US" sz="2400" dirty="0" err="1">
                <a:latin typeface="Calibri" panose="020F0502020204030204" pitchFamily="34" charset="0"/>
                <a:cs typeface="Calibri" panose="020F0502020204030204" pitchFamily="34" charset="0"/>
              </a:rPr>
              <a:t>Ductus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venosus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Ligamentum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venosum</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Umbilical arteries-Medial umbilical ligaments</a:t>
            </a:r>
            <a:endParaRPr lang="en-IN"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Umbilical vein </a:t>
            </a:r>
            <a:r>
              <a:rPr lang="en-IN" sz="2400" dirty="0">
                <a:latin typeface="Calibri" panose="020F0502020204030204" pitchFamily="34" charset="0"/>
                <a:cs typeface="Calibri" panose="020F0502020204030204" pitchFamily="34" charset="0"/>
              </a:rPr>
              <a:t> -lateral umbilical ligaments</a:t>
            </a:r>
            <a:endParaRPr lang="en-U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278831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0039" y="2711355"/>
            <a:ext cx="8596668" cy="1320800"/>
          </a:xfrm>
        </p:spPr>
        <p:txBody>
          <a:bodyPr/>
          <a:lstStyle/>
          <a:p>
            <a:r>
              <a:rPr lang="en-US" dirty="0" smtClean="0"/>
              <a:t>                        THANK YOU</a:t>
            </a:r>
            <a:endParaRPr lang="en-US" dirty="0"/>
          </a:p>
        </p:txBody>
      </p:sp>
    </p:spTree>
    <p:extLst>
      <p:ext uri="{BB962C8B-B14F-4D97-AF65-F5344CB8AC3E}">
        <p14:creationId xmlns:p14="http://schemas.microsoft.com/office/powerpoint/2010/main" val="1413523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2383</TotalTime>
  <Words>5022</Words>
  <Application>Microsoft Office PowerPoint</Application>
  <PresentationFormat>Widescreen</PresentationFormat>
  <Paragraphs>609</Paragraphs>
  <Slides>99</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99</vt:i4>
      </vt:variant>
    </vt:vector>
  </HeadingPairs>
  <TitlesOfParts>
    <vt:vector size="110" baseType="lpstr">
      <vt:lpstr>AR PL SungtiL GB</vt:lpstr>
      <vt:lpstr>Arial</vt:lpstr>
      <vt:lpstr>Calibri</vt:lpstr>
      <vt:lpstr>Constantia</vt:lpstr>
      <vt:lpstr>DejaVu Sans</vt:lpstr>
      <vt:lpstr>Times New Roman</vt:lpstr>
      <vt:lpstr>Trebuchet MS</vt:lpstr>
      <vt:lpstr>Wingdings</vt:lpstr>
      <vt:lpstr>Wingdings 2</vt:lpstr>
      <vt:lpstr>Wingdings 3</vt:lpstr>
      <vt:lpstr>Facet</vt:lpstr>
      <vt:lpstr>PowerPoint Presentation</vt:lpstr>
      <vt:lpstr>REFERENCES</vt:lpstr>
      <vt:lpstr>PowerPoint Presentation</vt:lpstr>
      <vt:lpstr>HISTORY</vt:lpstr>
      <vt:lpstr>UNIQUE FEATURES FETAL CIRCULATION</vt:lpstr>
      <vt:lpstr>4 Shunts in the Fetal Circulation</vt:lpstr>
      <vt:lpstr>PLACENTA</vt:lpstr>
      <vt:lpstr>PowerPoint Presentation</vt:lpstr>
      <vt:lpstr>UMBILICAL CORD</vt:lpstr>
      <vt:lpstr>PowerPoint Presentation</vt:lpstr>
      <vt:lpstr>O2 DISSOCIATION CURVE</vt:lpstr>
      <vt:lpstr>PowerPoint Presentation</vt:lpstr>
      <vt:lpstr>PowerPoint Presentation</vt:lpstr>
      <vt:lpstr>PowerPoint Presentation</vt:lpstr>
      <vt:lpstr>COURSE OF BLOOD FLOW</vt:lpstr>
      <vt:lpstr>PowerPoint Presentation</vt:lpstr>
      <vt:lpstr>PowerPoint Presentation</vt:lpstr>
      <vt:lpstr>Umbilical Vein  Portal Circulation</vt:lpstr>
      <vt:lpstr>PowerPoint Presentation</vt:lpstr>
      <vt:lpstr>PowerPoint Presentation</vt:lpstr>
      <vt:lpstr>Oxygen Saturation At the Region of Liver</vt:lpstr>
      <vt:lpstr>FORAMEN OVALE</vt:lpstr>
      <vt:lpstr>PowerPoint Presentation</vt:lpstr>
      <vt:lpstr>DUCTUS ARTERIOSUS</vt:lpstr>
      <vt:lpstr>PowerPoint Presentation</vt:lpstr>
      <vt:lpstr>Central venous circulation</vt:lpstr>
      <vt:lpstr>PowerPoint Presentation</vt:lpstr>
      <vt:lpstr>PowerPoint Presentation</vt:lpstr>
      <vt:lpstr>Preferential Streaming </vt:lpstr>
      <vt:lpstr>PowerPoint Presentation</vt:lpstr>
      <vt:lpstr>PowerPoint Presentation</vt:lpstr>
      <vt:lpstr>Reasons for Preferential Streaming</vt:lpstr>
      <vt:lpstr>Lower Body</vt:lpstr>
      <vt:lpstr>PowerPoint Presentation</vt:lpstr>
      <vt:lpstr>PowerPoint Presentation</vt:lpstr>
      <vt:lpstr>  PRENATAL AND POSTNATAL PULMONARY CIRCULATION</vt:lpstr>
      <vt:lpstr>PULMONARY CIRCULATION</vt:lpstr>
      <vt:lpstr>PowerPoint Presentation</vt:lpstr>
      <vt:lpstr>PowerPoint Presentation</vt:lpstr>
      <vt:lpstr>PowerPoint Presentation</vt:lpstr>
      <vt:lpstr>PowerPoint Presentation</vt:lpstr>
      <vt:lpstr>PowerPoint Presentation</vt:lpstr>
      <vt:lpstr>PowerPoint Presentation</vt:lpstr>
      <vt:lpstr>Cardiac Output and distribution</vt:lpstr>
      <vt:lpstr>PowerPoint Presentation</vt:lpstr>
      <vt:lpstr>PowerPoint Presentation</vt:lpstr>
      <vt:lpstr>PowerPoint Presentation</vt:lpstr>
      <vt:lpstr>PowerPoint Presentation</vt:lpstr>
      <vt:lpstr>Percentage of CVO ejected by each ventricle</vt:lpstr>
      <vt:lpstr>PERCENTAGE CVO AND ITS DISTRIBUTION TO VARIOUS ORGANS </vt:lpstr>
      <vt:lpstr>PowerPoint Presentation</vt:lpstr>
      <vt:lpstr>PowerPoint Presentation</vt:lpstr>
      <vt:lpstr>PowerPoint Presentation</vt:lpstr>
      <vt:lpstr>Regulation of Cardiac Output</vt:lpstr>
      <vt:lpstr>CHANGES AT  BIRTH</vt:lpstr>
      <vt:lpstr>PowerPoint Presentation</vt:lpstr>
      <vt:lpstr>PowerPoint Presentation</vt:lpstr>
      <vt:lpstr>The Transitional Circulation</vt:lpstr>
      <vt:lpstr>PowerPoint Presentation</vt:lpstr>
      <vt:lpstr>Reasons for delay in Decline of PVR</vt:lpstr>
      <vt:lpstr>Ductus Arteriosus Closure</vt:lpstr>
      <vt:lpstr>PowerPoint Presentation</vt:lpstr>
      <vt:lpstr>Closure of the umbilical vein and ductus venosus</vt:lpstr>
      <vt:lpstr>Closure of the foramen ovale</vt:lpstr>
      <vt:lpstr>                         FATE OF SHUNTS</vt:lpstr>
      <vt:lpstr>PowerPoint Presentation</vt:lpstr>
      <vt:lpstr>  Changes after birth hepatic blood flow</vt:lpstr>
      <vt:lpstr>       CHANGES IN CARDIAC OUTPUT</vt:lpstr>
      <vt:lpstr>CHANGES IN CARDIAC OUTPUT</vt:lpstr>
      <vt:lpstr>PowerPoint Presentation</vt:lpstr>
      <vt:lpstr>Changes in hemoglobin and tissue oxygen Delivery</vt:lpstr>
      <vt:lpstr>PowerPoint Presentation</vt:lpstr>
      <vt:lpstr>PowerPoint Presentation</vt:lpstr>
      <vt:lpstr>PowerPoint Presentation</vt:lpstr>
      <vt:lpstr>Cardiac Failure in fetus</vt:lpstr>
      <vt:lpstr>CVS causes of fetal hydrops</vt:lpstr>
      <vt:lpstr>PowerPoint Presentation</vt:lpstr>
      <vt:lpstr>FETAL CIRCULATION IN CONGENITAL DISORDERS</vt:lpstr>
      <vt:lpstr>Aortic Arch Abnormality</vt:lpstr>
      <vt:lpstr>Mitral and Aortic Atresia with Intact IVS</vt:lpstr>
      <vt:lpstr>PowerPoint Presentation</vt:lpstr>
      <vt:lpstr>Ebstein Anomaly</vt:lpstr>
      <vt:lpstr>PowerPoint Presentation</vt:lpstr>
      <vt:lpstr>Aorta Pulmonary Transposition</vt:lpstr>
      <vt:lpstr>Aorta Pulmonary transposition with VSD</vt:lpstr>
      <vt:lpstr>Aortopulmonary Transposition with VSD and PS</vt:lpstr>
      <vt:lpstr>Tricuspid atresia</vt:lpstr>
      <vt:lpstr>TAPVC</vt:lpstr>
      <vt:lpstr>TOF and related disorders</vt:lpstr>
      <vt:lpstr>PowerPoint Presentation</vt:lpstr>
      <vt:lpstr>PowerPoint Presentation</vt:lpstr>
      <vt:lpstr>SEPTAL DEFECTS </vt:lpstr>
      <vt:lpstr>PowerPoint Presentation</vt:lpstr>
      <vt:lpstr>LVOT Obstruction</vt:lpstr>
      <vt:lpstr>PowerPoint Presentation</vt:lpstr>
      <vt:lpstr>MCQ</vt:lpstr>
      <vt:lpstr>PowerPoint Presentation</vt:lpstr>
      <vt:lpstr>Wrong Match among the following</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147</cp:revision>
  <dcterms:created xsi:type="dcterms:W3CDTF">2023-07-02T13:58:25Z</dcterms:created>
  <dcterms:modified xsi:type="dcterms:W3CDTF">2023-07-18T03:56:40Z</dcterms:modified>
</cp:coreProperties>
</file>